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</p:sldMasterIdLst>
  <p:sldIdLst>
    <p:sldId id="256" r:id="rId2"/>
    <p:sldId id="257" r:id="rId3"/>
    <p:sldId id="258" r:id="rId4"/>
    <p:sldId id="269" r:id="rId5"/>
    <p:sldId id="270" r:id="rId6"/>
    <p:sldId id="273" r:id="rId7"/>
    <p:sldId id="271" r:id="rId8"/>
    <p:sldId id="274" r:id="rId9"/>
    <p:sldId id="275" r:id="rId10"/>
    <p:sldId id="276" r:id="rId11"/>
    <p:sldId id="268" r:id="rId12"/>
    <p:sldId id="278" r:id="rId13"/>
    <p:sldId id="279" r:id="rId14"/>
    <p:sldId id="280" r:id="rId15"/>
    <p:sldId id="282" r:id="rId16"/>
    <p:sldId id="281" r:id="rId17"/>
    <p:sldId id="283" r:id="rId18"/>
    <p:sldId id="284" r:id="rId19"/>
    <p:sldId id="285" r:id="rId20"/>
    <p:sldId id="286" r:id="rId21"/>
    <p:sldId id="287" r:id="rId22"/>
    <p:sldId id="277" r:id="rId23"/>
    <p:sldId id="288" r:id="rId24"/>
    <p:sldId id="28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62" autoAdjust="0"/>
    <p:restoredTop sz="96370" autoAdjust="0"/>
  </p:normalViewPr>
  <p:slideViewPr>
    <p:cSldViewPr snapToGrid="0">
      <p:cViewPr varScale="1">
        <p:scale>
          <a:sx n="113" d="100"/>
          <a:sy n="113" d="100"/>
        </p:scale>
        <p:origin x="330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456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57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096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3584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1847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621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293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04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80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530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8191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62551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5049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36632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2524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473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9780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5915236-0A2D-4A05-B0B4-26241316F6AF}" type="datetimeFigureOut">
              <a:rPr lang="en-US" smtClean="0"/>
              <a:t>5/3/2021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0BA9A4C-49EA-4A0F-89D6-9D8E61698A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19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  <p:sldLayoutId id="2147483748" r:id="rId12"/>
    <p:sldLayoutId id="2147483749" r:id="rId13"/>
    <p:sldLayoutId id="2147483750" r:id="rId14"/>
    <p:sldLayoutId id="2147483751" r:id="rId15"/>
    <p:sldLayoutId id="2147483752" r:id="rId16"/>
    <p:sldLayoutId id="214748375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gif"/><Relationship Id="rId7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10" Type="http://schemas.openxmlformats.org/officeDocument/2006/relationships/image" Target="../media/image11.jpeg"/><Relationship Id="rId4" Type="http://schemas.openxmlformats.org/officeDocument/2006/relationships/image" Target="../media/image6.png"/><Relationship Id="rId9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46956" y="1230485"/>
            <a:ext cx="5982690" cy="1518771"/>
          </a:xfrm>
        </p:spPr>
        <p:txBody>
          <a:bodyPr>
            <a:normAutofit/>
          </a:bodyPr>
          <a:lstStyle/>
          <a:p>
            <a:r>
              <a:rPr lang="en-US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Motivation Through Recognition</a:t>
            </a:r>
            <a:endParaRPr lang="en-US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E87692-DA4D-4B8A-9570-75817F4A50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80567" y="3188244"/>
            <a:ext cx="6460066" cy="2189214"/>
          </a:xfrm>
        </p:spPr>
        <p:txBody>
          <a:bodyPr>
            <a:normAutofit fontScale="92500" lnSpcReduction="10000"/>
          </a:bodyPr>
          <a:lstStyle/>
          <a:p>
            <a:r>
              <a:rPr lang="en-US" sz="3200" b="1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Multiple District 2</a:t>
            </a:r>
          </a:p>
          <a:p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 Action Team – Texas Tuesday Connections</a:t>
            </a:r>
          </a:p>
          <a:p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Virtual Leadership Training</a:t>
            </a:r>
          </a:p>
          <a:p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May 4, 2021</a:t>
            </a:r>
          </a:p>
        </p:txBody>
      </p:sp>
      <p:pic>
        <p:nvPicPr>
          <p:cNvPr id="33" name="Picture 32" descr="Logo&#10;&#10;Description automatically generated">
            <a:extLst>
              <a:ext uri="{FF2B5EF4-FFF2-40B4-BE49-F238E27FC236}">
                <a16:creationId xmlns:a16="http://schemas.microsoft.com/office/drawing/2014/main" id="{A6E9469D-0A01-496E-A66C-64BC23B7F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182" y="2057664"/>
            <a:ext cx="3515076" cy="3319794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71551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850" y="1595438"/>
            <a:ext cx="10704088" cy="2695575"/>
          </a:xfrm>
        </p:spPr>
        <p:txBody>
          <a:bodyPr>
            <a:normAutofit fontScale="90000"/>
          </a:bodyPr>
          <a:lstStyle/>
          <a:p>
            <a:r>
              <a:rPr lang="en-US" cap="none" dirty="0"/>
              <a:t>“Two out of five volunteers stop volunteering for one or more of these reasons: not good use of time, poor use of talents, tasks not clearly defined, or </a:t>
            </a:r>
            <a:r>
              <a:rPr lang="en-US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not thanked</a:t>
            </a:r>
            <a:r>
              <a:rPr lang="en-US" cap="none" dirty="0"/>
              <a:t>.”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C7D4058D-FF04-4451-9A1B-5CCD960665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51012" y="4629150"/>
            <a:ext cx="8689976" cy="631345"/>
          </a:xfrm>
        </p:spPr>
        <p:txBody>
          <a:bodyPr>
            <a:normAutofit/>
          </a:bodyPr>
          <a:lstStyle/>
          <a:p>
            <a:r>
              <a:rPr lang="en-US" sz="2400" cap="none" dirty="0"/>
              <a:t>-Excerpt from a recent volunteer survey</a:t>
            </a:r>
          </a:p>
        </p:txBody>
      </p:sp>
      <p:sp>
        <p:nvSpPr>
          <p:cNvPr id="33" name="Subtitle 4">
            <a:extLst>
              <a:ext uri="{FF2B5EF4-FFF2-40B4-BE49-F238E27FC236}">
                <a16:creationId xmlns:a16="http://schemas.microsoft.com/office/drawing/2014/main" id="{8FF316CC-5334-4A50-8C12-4267546D5026}"/>
              </a:ext>
            </a:extLst>
          </p:cNvPr>
          <p:cNvSpPr txBox="1">
            <a:spLocks/>
          </p:cNvSpPr>
          <p:nvPr/>
        </p:nvSpPr>
        <p:spPr>
          <a:xfrm>
            <a:off x="1751011" y="5743575"/>
            <a:ext cx="8689976" cy="631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Member Satisfaction is the key to Retention of our members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2A8F14-8CBE-49E7-897C-3BA823352503}"/>
              </a:ext>
            </a:extLst>
          </p:cNvPr>
          <p:cNvSpPr txBox="1"/>
          <p:nvPr/>
        </p:nvSpPr>
        <p:spPr>
          <a:xfrm>
            <a:off x="2415344" y="633318"/>
            <a:ext cx="736131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Recognition Important?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065184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28724" y="1607054"/>
            <a:ext cx="7853363" cy="3507871"/>
          </a:xfrm>
        </p:spPr>
        <p:txBody>
          <a:bodyPr anchor="t">
            <a:normAutofit fontScale="90000"/>
          </a:bodyPr>
          <a:lstStyle/>
          <a:p>
            <a:r>
              <a:rPr lang="en-US" sz="49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Recognition is an Art</a:t>
            </a:r>
            <a:br>
              <a:rPr lang="en-US" sz="32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3200" b="1" cap="none" dirty="0"/>
            </a:br>
            <a:r>
              <a:rPr lang="en-US" sz="3600" b="1" cap="none" dirty="0"/>
              <a:t>Recognition is “acknowledgement with a show of appreciation”</a:t>
            </a:r>
            <a:br>
              <a:rPr lang="en-US" sz="3600" b="1" cap="none" dirty="0"/>
            </a:br>
            <a:br>
              <a:rPr lang="en-US" sz="3600" b="1" cap="none" dirty="0"/>
            </a:br>
            <a:r>
              <a:rPr lang="en-US" sz="3600" b="1" cap="none" dirty="0"/>
              <a:t>Art can be defined as “the conscious use of skill and imagination”</a:t>
            </a:r>
            <a:endParaRPr lang="en-US" sz="3200" cap="none" dirty="0"/>
          </a:p>
        </p:txBody>
      </p:sp>
      <p:pic>
        <p:nvPicPr>
          <p:cNvPr id="73" name="Picture 72" descr="Logo&#10;&#10;Description automatically generated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35" y="425953"/>
            <a:ext cx="2117640" cy="1999993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  <p:sp>
        <p:nvSpPr>
          <p:cNvPr id="12" name="Subtitle 4">
            <a:extLst>
              <a:ext uri="{FF2B5EF4-FFF2-40B4-BE49-F238E27FC236}">
                <a16:creationId xmlns:a16="http://schemas.microsoft.com/office/drawing/2014/main" id="{954C9AA6-C800-4A80-8786-AD7642300DB1}"/>
              </a:ext>
            </a:extLst>
          </p:cNvPr>
          <p:cNvSpPr txBox="1">
            <a:spLocks/>
          </p:cNvSpPr>
          <p:nvPr/>
        </p:nvSpPr>
        <p:spPr>
          <a:xfrm>
            <a:off x="810417" y="5433081"/>
            <a:ext cx="8689976" cy="631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 a habit of recognizing the contributions of others</a:t>
            </a:r>
          </a:p>
        </p:txBody>
      </p:sp>
    </p:spTree>
    <p:extLst>
      <p:ext uri="{BB962C8B-B14F-4D97-AF65-F5344CB8AC3E}">
        <p14:creationId xmlns:p14="http://schemas.microsoft.com/office/powerpoint/2010/main" val="12740523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7288" y="1595438"/>
            <a:ext cx="9696450" cy="1462087"/>
          </a:xfrm>
        </p:spPr>
        <p:txBody>
          <a:bodyPr>
            <a:normAutofit/>
          </a:bodyPr>
          <a:lstStyle/>
          <a:p>
            <a:pPr marL="571500" indent="-571500" algn="l">
              <a:buFont typeface="Courier New" panose="02070309020205020404" pitchFamily="49" charset="0"/>
              <a:buChar char="o"/>
            </a:pPr>
            <a:r>
              <a:rPr lang="en-US" sz="4400" cap="none" dirty="0"/>
              <a:t>People value being appreciated for their contributions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B71923BE-6703-424B-BE22-4E2E02F431ED}"/>
              </a:ext>
            </a:extLst>
          </p:cNvPr>
          <p:cNvSpPr txBox="1">
            <a:spLocks/>
          </p:cNvSpPr>
          <p:nvPr/>
        </p:nvSpPr>
        <p:spPr>
          <a:xfrm>
            <a:off x="1157288" y="2990884"/>
            <a:ext cx="9696450" cy="166207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Courier New" panose="02070309020205020404" pitchFamily="49" charset="0"/>
              <a:buChar char="o"/>
            </a:pPr>
            <a:r>
              <a:rPr lang="en-US" sz="4400" cap="none" dirty="0"/>
              <a:t>Recognition does not have to be elaborate, just genuine.</a:t>
            </a:r>
          </a:p>
        </p:txBody>
      </p:sp>
    </p:spTree>
    <p:extLst>
      <p:ext uri="{BB962C8B-B14F-4D97-AF65-F5344CB8AC3E}">
        <p14:creationId xmlns:p14="http://schemas.microsoft.com/office/powerpoint/2010/main" val="21674720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47775" y="142954"/>
            <a:ext cx="9696450" cy="872709"/>
          </a:xfrm>
        </p:spPr>
        <p:txBody>
          <a:bodyPr>
            <a:normAutofit/>
          </a:bodyPr>
          <a:lstStyle/>
          <a:p>
            <a:r>
              <a:rPr lang="en-US" sz="4400" cap="none" dirty="0"/>
              <a:t>Recognition: What?  Why?  Who?  How?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9B56C5-412F-416E-816D-10FDE1C0A994}"/>
              </a:ext>
            </a:extLst>
          </p:cNvPr>
          <p:cNvSpPr txBox="1"/>
          <p:nvPr/>
        </p:nvSpPr>
        <p:spPr>
          <a:xfrm>
            <a:off x="527655" y="934780"/>
            <a:ext cx="10972801" cy="5183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There are many different types of recognition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You can give recognition to anyone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Look for reasons to acknowledge others’ service or gifts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Get started developing a habit of giving recognition – TODAY!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Recognition benefits the recipient, Lions, and the community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Leaders are responsible for giving recognition when appropriate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Recognition doesn’t happen as often as it should</a:t>
            </a:r>
          </a:p>
        </p:txBody>
      </p:sp>
      <p:sp>
        <p:nvSpPr>
          <p:cNvPr id="10" name="Subtitle 4">
            <a:extLst>
              <a:ext uri="{FF2B5EF4-FFF2-40B4-BE49-F238E27FC236}">
                <a16:creationId xmlns:a16="http://schemas.microsoft.com/office/drawing/2014/main" id="{B96DAA08-A28C-46C7-A8A0-2B9A69795C4F}"/>
              </a:ext>
            </a:extLst>
          </p:cNvPr>
          <p:cNvSpPr txBox="1">
            <a:spLocks/>
          </p:cNvSpPr>
          <p:nvPr/>
        </p:nvSpPr>
        <p:spPr>
          <a:xfrm>
            <a:off x="1751012" y="6083701"/>
            <a:ext cx="8689976" cy="631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i="1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*Even in failure, you can still recognize the effort</a:t>
            </a:r>
          </a:p>
        </p:txBody>
      </p:sp>
    </p:spTree>
    <p:extLst>
      <p:ext uri="{BB962C8B-B14F-4D97-AF65-F5344CB8AC3E}">
        <p14:creationId xmlns:p14="http://schemas.microsoft.com/office/powerpoint/2010/main" val="4280598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880" y="683128"/>
            <a:ext cx="9483120" cy="2317247"/>
          </a:xfrm>
        </p:spPr>
        <p:txBody>
          <a:bodyPr anchor="t">
            <a:normAutofit/>
          </a:bodyPr>
          <a:lstStyle/>
          <a:p>
            <a:r>
              <a:rPr lang="en-US" sz="49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Everyday Recognition</a:t>
            </a:r>
            <a:br>
              <a:rPr lang="en-US" sz="32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3200" b="1" cap="none" dirty="0"/>
            </a:br>
            <a:r>
              <a:rPr lang="en-US" sz="3600" b="1" cap="none" dirty="0"/>
              <a:t>Develop a personal plan for giving recognition</a:t>
            </a:r>
            <a:endParaRPr lang="en-US" sz="3200" cap="none" dirty="0"/>
          </a:p>
        </p:txBody>
      </p:sp>
      <p:pic>
        <p:nvPicPr>
          <p:cNvPr id="73" name="Picture 72" descr="Logo&#10;&#10;Description automatically generated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35" y="425953"/>
            <a:ext cx="2117640" cy="1999993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482572-CD16-457E-A9EE-9A6AE2674476}"/>
              </a:ext>
            </a:extLst>
          </p:cNvPr>
          <p:cNvSpPr txBox="1"/>
          <p:nvPr/>
        </p:nvSpPr>
        <p:spPr>
          <a:xfrm>
            <a:off x="422880" y="2725711"/>
            <a:ext cx="11202383" cy="3706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Formal Recognition </a:t>
            </a:r>
            <a:r>
              <a:rPr lang="en-US" sz="3200" dirty="0"/>
              <a:t>– a certificate, medal, plaque or pin informing all of the achievement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Informal Recognition </a:t>
            </a:r>
            <a:r>
              <a:rPr lang="en-US" sz="3200" dirty="0"/>
              <a:t>– personal reinforcement, a “thank you” note, recognizing at a meeting, or taking the Lion to lunch.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315993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732F94-5199-410E-A262-5502CC90B5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0668" y="3639529"/>
            <a:ext cx="1529063" cy="299403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2062" y="425953"/>
            <a:ext cx="7853363" cy="1059947"/>
          </a:xfrm>
        </p:spPr>
        <p:txBody>
          <a:bodyPr anchor="t">
            <a:normAutofit fontScale="90000"/>
          </a:bodyPr>
          <a:lstStyle/>
          <a:p>
            <a:r>
              <a:rPr lang="en-US" sz="49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Examples of Recognition</a:t>
            </a:r>
            <a:br>
              <a:rPr lang="en-US" sz="32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3200" b="1" cap="none" dirty="0"/>
            </a:br>
            <a:endParaRPr lang="en-US" sz="3200" cap="none" dirty="0"/>
          </a:p>
        </p:txBody>
      </p:sp>
      <p:pic>
        <p:nvPicPr>
          <p:cNvPr id="73" name="Picture 72" descr="Logo&#10;&#10;Description automatically generated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135" y="425953"/>
            <a:ext cx="2117640" cy="1999993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5B3171-5EA9-476B-A4C6-21440D7C9B3D}"/>
              </a:ext>
            </a:extLst>
          </p:cNvPr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594" r="-1"/>
          <a:stretch/>
        </p:blipFill>
        <p:spPr bwMode="auto">
          <a:xfrm>
            <a:off x="8003082" y="3677807"/>
            <a:ext cx="3840012" cy="2791607"/>
          </a:xfrm>
          <a:prstGeom prst="rect">
            <a:avLst/>
          </a:prstGeom>
          <a:ln w="28575" cap="rnd">
            <a:solidFill>
              <a:schemeClr val="accent2">
                <a:lumMod val="75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5EC77F-7642-4AD3-8A14-8F39AB9212CC}"/>
              </a:ext>
            </a:extLst>
          </p:cNvPr>
          <p:cNvPicPr/>
          <p:nvPr/>
        </p:nvPicPr>
        <p:blipFill>
          <a:blip r:embed="rId6"/>
          <a:stretch>
            <a:fillRect/>
          </a:stretch>
        </p:blipFill>
        <p:spPr>
          <a:xfrm>
            <a:off x="348906" y="1301132"/>
            <a:ext cx="4193263" cy="3052763"/>
          </a:xfrm>
          <a:prstGeom prst="rect">
            <a:avLst/>
          </a:prstGeom>
          <a:ln w="12700">
            <a:solidFill>
              <a:schemeClr val="accent4">
                <a:lumMod val="20000"/>
                <a:lumOff val="8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029D199-3535-41AE-B673-A89B0E005A57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89" b="12662"/>
          <a:stretch/>
        </p:blipFill>
        <p:spPr bwMode="auto">
          <a:xfrm>
            <a:off x="134163" y="3714531"/>
            <a:ext cx="3013900" cy="2066627"/>
          </a:xfrm>
          <a:prstGeom prst="rect">
            <a:avLst/>
          </a:prstGeom>
          <a:ln w="28575">
            <a:solidFill>
              <a:srgbClr val="1C279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0EE6A3-0AAB-4125-98EF-F0D5EBFDD4FD}"/>
              </a:ext>
            </a:extLst>
          </p:cNvPr>
          <p:cNvPicPr/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64" b="18950"/>
          <a:stretch/>
        </p:blipFill>
        <p:spPr bwMode="auto">
          <a:xfrm>
            <a:off x="7712209" y="2162911"/>
            <a:ext cx="2291842" cy="11497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A172E667-28D4-4FB3-A325-77A94F1083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0" t="13229" r="13300" b="13229"/>
          <a:stretch/>
        </p:blipFill>
        <p:spPr bwMode="auto">
          <a:xfrm>
            <a:off x="3603021" y="4677210"/>
            <a:ext cx="1619250" cy="1622118"/>
          </a:xfrm>
          <a:prstGeom prst="ellipse">
            <a:avLst/>
          </a:prstGeom>
          <a:ln w="12700" cap="rnd">
            <a:solidFill>
              <a:srgbClr val="FFCC66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May be an image of 1 person, food and text that says 'LION OF THE MONTH December 2020 CONROE NOON LIONS CLUB LIONS Amanda Anders'">
            <a:extLst>
              <a:ext uri="{FF2B5EF4-FFF2-40B4-BE49-F238E27FC236}">
                <a16:creationId xmlns:a16="http://schemas.microsoft.com/office/drawing/2014/main" id="{8BA4B22E-3D4D-4868-ADEE-A6925F05583F}"/>
              </a:ext>
            </a:extLst>
          </p:cNvPr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1165" y="1385887"/>
            <a:ext cx="2100263" cy="2043113"/>
          </a:xfrm>
          <a:prstGeom prst="rect">
            <a:avLst/>
          </a:prstGeom>
          <a:ln w="28575">
            <a:solidFill>
              <a:srgbClr val="1C2792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63751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612" y="623197"/>
            <a:ext cx="10704088" cy="959568"/>
          </a:xfrm>
        </p:spPr>
        <p:txBody>
          <a:bodyPr>
            <a:normAutofit/>
          </a:bodyPr>
          <a:lstStyle/>
          <a:p>
            <a:r>
              <a:rPr lang="en-US" cap="none" dirty="0"/>
              <a:t>What to Look for to Recognize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821697" y="2086642"/>
            <a:ext cx="10203491" cy="4444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Recognize the importance of every job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Recognize the quality of performance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Recognize the person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Recognize the effort, the result, the process, the collaboration or the innovation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13992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37" y="143413"/>
            <a:ext cx="10704088" cy="959568"/>
          </a:xfrm>
        </p:spPr>
        <p:txBody>
          <a:bodyPr>
            <a:normAutofit/>
          </a:bodyPr>
          <a:lstStyle/>
          <a:p>
            <a:r>
              <a:rPr lang="en-US" cap="none" dirty="0"/>
              <a:t>How do you Start?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761561" y="994376"/>
            <a:ext cx="10972801" cy="5922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Long-term positive performance such as perfect attendance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Exceeding expectations in the completion of a fund-raiser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Volunteering for a tough assignment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Helping other members meet their goals or overcome obstacles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Displaying “contagious enthusiasm” in working with other Lions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Making people laugh in a stressful situation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Requesting or accepting additional responsibilities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3489744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37" y="143413"/>
            <a:ext cx="10704088" cy="959568"/>
          </a:xfrm>
        </p:spPr>
        <p:txBody>
          <a:bodyPr>
            <a:normAutofit/>
          </a:bodyPr>
          <a:lstStyle/>
          <a:p>
            <a:r>
              <a:rPr lang="en-US" i="1" cap="none" dirty="0"/>
              <a:t>Continued …</a:t>
            </a:r>
            <a:endParaRPr lang="en-US" sz="4400" i="1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761561" y="994376"/>
            <a:ext cx="10972801" cy="5922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Going “above and beyond” the expected performance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Keeping a calm composure under pressure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Resolving a conflict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Mentoring another Lion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Sharing important information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Introducing a prospective new member to the Club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Many, many other reasons ……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090659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3150" y="492919"/>
            <a:ext cx="10045699" cy="850106"/>
          </a:xfrm>
        </p:spPr>
        <p:txBody>
          <a:bodyPr anchor="b">
            <a:normAutofit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Why is Recognition Important?</a:t>
            </a:r>
            <a:endParaRPr lang="en-US" sz="4800" cap="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841081-9AB4-4281-90A6-953256E85709}"/>
              </a:ext>
            </a:extLst>
          </p:cNvPr>
          <p:cNvSpPr txBox="1"/>
          <p:nvPr/>
        </p:nvSpPr>
        <p:spPr>
          <a:xfrm>
            <a:off x="442914" y="1343025"/>
            <a:ext cx="11281924" cy="5922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People feel better when they believe that they are appreciated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There’s more – Recognition benefits the recipient by: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200" dirty="0"/>
              <a:t>Satisfying a basic human need to be noticed, being involved, feeling relevant or being “in-the-spotlight”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200" dirty="0"/>
              <a:t>Motivating people to continue active participation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200" dirty="0"/>
              <a:t>Signifying that they have the respect of their peers</a:t>
            </a:r>
          </a:p>
          <a:p>
            <a:pPr marL="914400" lvl="1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3200" dirty="0"/>
              <a:t>Increasing self-confidence to seek new challenges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38676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B71923BE-6703-424B-BE22-4E2E02F431ED}"/>
              </a:ext>
            </a:extLst>
          </p:cNvPr>
          <p:cNvSpPr txBox="1">
            <a:spLocks/>
          </p:cNvSpPr>
          <p:nvPr/>
        </p:nvSpPr>
        <p:spPr>
          <a:xfrm>
            <a:off x="1157288" y="2990884"/>
            <a:ext cx="9696450" cy="166207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571500" indent="-571500" algn="l">
              <a:buFont typeface="Courier New" panose="02070309020205020404" pitchFamily="49" charset="0"/>
              <a:buChar char="o"/>
            </a:pPr>
            <a:endParaRPr lang="en-US" sz="4400" cap="none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1E4399-2B16-4FEA-BCCE-2A4D34485B9C}"/>
              </a:ext>
            </a:extLst>
          </p:cNvPr>
          <p:cNvSpPr txBox="1"/>
          <p:nvPr/>
        </p:nvSpPr>
        <p:spPr>
          <a:xfrm>
            <a:off x="609599" y="1422307"/>
            <a:ext cx="10972801" cy="36864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4000" dirty="0"/>
              <a:t>People repeat behavior that is rewarded.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4000" dirty="0"/>
              <a:t>They avoid behavior that is punished. </a:t>
            </a:r>
          </a:p>
          <a:p>
            <a:pPr marL="457200" indent="-4572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sz="4000" dirty="0"/>
              <a:t>They drop or forget behavior that produces neither result.</a:t>
            </a:r>
          </a:p>
        </p:txBody>
      </p:sp>
    </p:spTree>
    <p:extLst>
      <p:ext uri="{BB962C8B-B14F-4D97-AF65-F5344CB8AC3E}">
        <p14:creationId xmlns:p14="http://schemas.microsoft.com/office/powerpoint/2010/main" val="672409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98526" y="550069"/>
            <a:ext cx="10394947" cy="850106"/>
          </a:xfrm>
        </p:spPr>
        <p:txBody>
          <a:bodyPr anchor="b">
            <a:normAutofit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Recognition to the Lion</a:t>
            </a:r>
            <a:endParaRPr lang="en-US" sz="4800" cap="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841081-9AB4-4281-90A6-953256E85709}"/>
              </a:ext>
            </a:extLst>
          </p:cNvPr>
          <p:cNvSpPr txBox="1"/>
          <p:nvPr/>
        </p:nvSpPr>
        <p:spPr>
          <a:xfrm>
            <a:off x="723902" y="1400175"/>
            <a:ext cx="10979722" cy="5368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Increases Productivity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Improves Morale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Aids in Member Satisfaction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Leads to Retention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Supports Membership Growth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25553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7326" y="516731"/>
            <a:ext cx="11572874" cy="850106"/>
          </a:xfrm>
        </p:spPr>
        <p:txBody>
          <a:bodyPr anchor="b">
            <a:normAutofit fontScale="90000"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Benefits of Recognition to the Community</a:t>
            </a:r>
            <a:endParaRPr lang="en-US" sz="4800" cap="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841081-9AB4-4281-90A6-953256E85709}"/>
              </a:ext>
            </a:extLst>
          </p:cNvPr>
          <p:cNvSpPr txBox="1"/>
          <p:nvPr/>
        </p:nvSpPr>
        <p:spPr>
          <a:xfrm>
            <a:off x="711994" y="1543050"/>
            <a:ext cx="10768011" cy="5368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Empowers Individuals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Informs the public of our programs and goals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Increases our ability to Serve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4000" dirty="0"/>
              <a:t>Raises awareness of the need for community service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135336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1500" y="668541"/>
            <a:ext cx="10876544" cy="1409162"/>
          </a:xfrm>
        </p:spPr>
        <p:txBody>
          <a:bodyPr>
            <a:normAutofit/>
          </a:bodyPr>
          <a:lstStyle/>
          <a:p>
            <a:r>
              <a:rPr lang="en-US" i="1" cap="none" dirty="0"/>
              <a:t>“Feeling gratitude and not expressing it is like wrapping a present and not giving it”</a:t>
            </a:r>
            <a:endParaRPr lang="en-US" sz="4400" i="1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9B46DA5-0D33-46D6-8AF0-E2F8BE553C74}"/>
              </a:ext>
            </a:extLst>
          </p:cNvPr>
          <p:cNvSpPr txBox="1">
            <a:spLocks/>
          </p:cNvSpPr>
          <p:nvPr/>
        </p:nvSpPr>
        <p:spPr>
          <a:xfrm>
            <a:off x="957264" y="2229579"/>
            <a:ext cx="10382250" cy="25507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marL="685800" indent="-6858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4400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Lions are serving in our communities and across the State</a:t>
            </a:r>
          </a:p>
          <a:p>
            <a:pPr marL="685800" indent="-6858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4400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Pandemic has forced Lions to identify creative ways to serve emerging needs</a:t>
            </a:r>
          </a:p>
          <a:p>
            <a:pPr marL="685800" indent="-685800" algn="l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4400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Lions need to feel valued by their clubs, districts and communities</a:t>
            </a:r>
            <a:endParaRPr lang="en-US" sz="4000" cap="none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04821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3956" y="537138"/>
            <a:ext cx="10704088" cy="1286900"/>
          </a:xfrm>
        </p:spPr>
        <p:txBody>
          <a:bodyPr>
            <a:normAutofit fontScale="90000"/>
          </a:bodyPr>
          <a:lstStyle/>
          <a:p>
            <a:r>
              <a:rPr lang="en-US" cap="none" dirty="0"/>
              <a:t>Lions are serving &amp; deserve recognition – so  what is preventing us from delivering that?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503843" y="1749188"/>
            <a:ext cx="10704088" cy="5183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 don’t know how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 don’t have time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People don’t care about it that much – </a:t>
            </a:r>
            <a:r>
              <a:rPr lang="en-US" sz="3200" i="1" dirty="0"/>
              <a:t>REALLY?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It’s not my job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 don’t believe in giving awards to people for just doing their job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4962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37" y="143413"/>
            <a:ext cx="10704088" cy="959568"/>
          </a:xfrm>
        </p:spPr>
        <p:txBody>
          <a:bodyPr>
            <a:normAutofit/>
          </a:bodyPr>
          <a:lstStyle/>
          <a:p>
            <a:r>
              <a:rPr lang="en-US" i="1" cap="none" dirty="0"/>
              <a:t>Continued …</a:t>
            </a:r>
            <a:endParaRPr lang="en-US" sz="4400" i="1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527902" y="1016121"/>
            <a:ext cx="10972801" cy="5922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It becomes meaningless if done too much – insincerity more that quantity is the real problem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I’m very limited in what I can do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Sometimes it’s awkward and uncomfortable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People will think they’ve made their impression, and then they’ll stop working hard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Since I don’t get recognized, why should I recognize others?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940551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562" y="1435893"/>
            <a:ext cx="11572874" cy="850106"/>
          </a:xfrm>
        </p:spPr>
        <p:txBody>
          <a:bodyPr anchor="b">
            <a:normAutofit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Everyday Recognition</a:t>
            </a:r>
            <a:endParaRPr lang="en-US" sz="4800" cap="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841081-9AB4-4281-90A6-953256E85709}"/>
              </a:ext>
            </a:extLst>
          </p:cNvPr>
          <p:cNvSpPr txBox="1"/>
          <p:nvPr/>
        </p:nvSpPr>
        <p:spPr>
          <a:xfrm>
            <a:off x="1437084" y="2562152"/>
            <a:ext cx="9317831" cy="2721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Volunteers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are not paid – not because they are worthless, but because they are 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priceless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”</a:t>
            </a:r>
            <a:endParaRPr lang="en-US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sz="28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-Sherry Anderson</a:t>
            </a:r>
            <a:endParaRPr lang="en-US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3020070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37" y="143413"/>
            <a:ext cx="10704088" cy="959568"/>
          </a:xfrm>
        </p:spPr>
        <p:txBody>
          <a:bodyPr>
            <a:normAutofit/>
          </a:bodyPr>
          <a:lstStyle/>
          <a:p>
            <a:r>
              <a:rPr lang="en-US" cap="none" dirty="0"/>
              <a:t>Basic Guidelines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527902" y="1016121"/>
            <a:ext cx="10972801" cy="6291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Think outside the parameters of formal recognition awards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Determine what motivates the recipient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Pay attention to them – their activities, hobbies, etc.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Learn about their families and interests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Talk to their friends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Get to know them, and don’t be afraid to ASK what it is that makes them feel appreciated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Make sure the recognition is appropriate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Make sure the recognition is genuine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100827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562" y="649050"/>
            <a:ext cx="11572874" cy="850106"/>
          </a:xfrm>
        </p:spPr>
        <p:txBody>
          <a:bodyPr anchor="b">
            <a:normAutofit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Leadership’s Challenge</a:t>
            </a:r>
            <a:endParaRPr lang="en-US" sz="4800" cap="none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F841081-9AB4-4281-90A6-953256E85709}"/>
              </a:ext>
            </a:extLst>
          </p:cNvPr>
          <p:cNvSpPr txBox="1"/>
          <p:nvPr/>
        </p:nvSpPr>
        <p:spPr>
          <a:xfrm>
            <a:off x="1394222" y="1685852"/>
            <a:ext cx="9317831" cy="4721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“You can’t buy people’s commitment – to get them to care, to stay late, or come in early – with just thank-you notes, stickers or plaques.  What makes these effective is the 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genuine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concern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respect</a:t>
            </a:r>
            <a:r>
              <a:rPr lang="en-US" sz="4000" i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you show for those who are doing the work”</a:t>
            </a:r>
            <a:endParaRPr lang="en-US" sz="20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37773379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31CA2540-FD07-4286-91E4-8D0DE4E50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0" name="Picture 79">
            <a:extLst>
              <a:ext uri="{FF2B5EF4-FFF2-40B4-BE49-F238E27FC236}">
                <a16:creationId xmlns:a16="http://schemas.microsoft.com/office/drawing/2014/main" id="{214924F5-CDC2-4DFA-82F3-4843ADD678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95" t="89389" r="26987" b="24"/>
          <a:stretch/>
        </p:blipFill>
        <p:spPr>
          <a:xfrm>
            <a:off x="9595556" y="-1"/>
            <a:ext cx="2596444" cy="872709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AED59812-6820-446C-B994-0D059C97D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27" t="72411" b="13751"/>
          <a:stretch/>
        </p:blipFill>
        <p:spPr>
          <a:xfrm>
            <a:off x="150925" y="5564567"/>
            <a:ext cx="1341545" cy="1293433"/>
          </a:xfrm>
          <a:custGeom>
            <a:avLst/>
            <a:gdLst>
              <a:gd name="connsiteX0" fmla="*/ 0 w 1341545"/>
              <a:gd name="connsiteY0" fmla="*/ 0 h 1293433"/>
              <a:gd name="connsiteX1" fmla="*/ 1341545 w 1341545"/>
              <a:gd name="connsiteY1" fmla="*/ 0 h 1293433"/>
              <a:gd name="connsiteX2" fmla="*/ 1341545 w 1341545"/>
              <a:gd name="connsiteY2" fmla="*/ 1293433 h 1293433"/>
              <a:gd name="connsiteX3" fmla="*/ 150847 w 1341545"/>
              <a:gd name="connsiteY3" fmla="*/ 1293433 h 1293433"/>
              <a:gd name="connsiteX4" fmla="*/ 66240 w 1341545"/>
              <a:gd name="connsiteY4" fmla="*/ 1183451 h 1293433"/>
              <a:gd name="connsiteX5" fmla="*/ 0 w 1341545"/>
              <a:gd name="connsiteY5" fmla="*/ 1061841 h 1293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1545" h="1293433">
                <a:moveTo>
                  <a:pt x="0" y="0"/>
                </a:moveTo>
                <a:lnTo>
                  <a:pt x="1341545" y="0"/>
                </a:lnTo>
                <a:lnTo>
                  <a:pt x="1341545" y="1293433"/>
                </a:lnTo>
                <a:lnTo>
                  <a:pt x="150847" y="1293433"/>
                </a:lnTo>
                <a:lnTo>
                  <a:pt x="66240" y="1183451"/>
                </a:lnTo>
                <a:lnTo>
                  <a:pt x="0" y="1061841"/>
                </a:lnTo>
                <a:close/>
              </a:path>
            </a:pathLst>
          </a:cu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844ED7C-1917-40D8-8B42-1B1C27BC5A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23" t="43915" r="1" b="18252"/>
          <a:stretch/>
        </p:blipFill>
        <p:spPr>
          <a:xfrm>
            <a:off x="7586661" y="3142319"/>
            <a:ext cx="4605339" cy="371568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5137" y="143413"/>
            <a:ext cx="10704088" cy="959568"/>
          </a:xfrm>
        </p:spPr>
        <p:txBody>
          <a:bodyPr>
            <a:normAutofit/>
          </a:bodyPr>
          <a:lstStyle/>
          <a:p>
            <a:r>
              <a:rPr lang="en-US" cap="none" dirty="0"/>
              <a:t>Ways to Recognize Lions</a:t>
            </a:r>
            <a:endParaRPr lang="en-US" sz="4400" cap="none" dirty="0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1432" y="5260495"/>
            <a:ext cx="1127612" cy="106496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EC77D4F-5AD1-4F5C-926D-9D248CFA4EF4}"/>
              </a:ext>
            </a:extLst>
          </p:cNvPr>
          <p:cNvSpPr txBox="1"/>
          <p:nvPr/>
        </p:nvSpPr>
        <p:spPr>
          <a:xfrm>
            <a:off x="1070582" y="1246394"/>
            <a:ext cx="8168670" cy="4829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through the words you say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through the ways you communicate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by providing opportunities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by giving responsibility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by being proactive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with simple gifts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in different roles …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600" dirty="0"/>
              <a:t>Recognize Lions in unique ways 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337717-B8FC-4331-9604-2E8AE38F23B6}"/>
              </a:ext>
            </a:extLst>
          </p:cNvPr>
          <p:cNvSpPr txBox="1"/>
          <p:nvPr/>
        </p:nvSpPr>
        <p:spPr>
          <a:xfrm>
            <a:off x="2563052" y="6063852"/>
            <a:ext cx="5264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Make the Lion feel they are VALUED!</a:t>
            </a:r>
          </a:p>
        </p:txBody>
      </p:sp>
    </p:spTree>
    <p:extLst>
      <p:ext uri="{BB962C8B-B14F-4D97-AF65-F5344CB8AC3E}">
        <p14:creationId xmlns:p14="http://schemas.microsoft.com/office/powerpoint/2010/main" val="1852433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1401922"/>
            <a:ext cx="8499475" cy="633412"/>
          </a:xfrm>
        </p:spPr>
        <p:txBody>
          <a:bodyPr anchor="b">
            <a:normAutofit fontScale="90000"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 Take-Away</a:t>
            </a:r>
            <a:endParaRPr lang="en-US" sz="4800" cap="none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81D1E-C611-4D8A-BB5D-E52049215F83}"/>
              </a:ext>
            </a:extLst>
          </p:cNvPr>
          <p:cNvSpPr txBox="1"/>
          <p:nvPr/>
        </p:nvSpPr>
        <p:spPr>
          <a:xfrm>
            <a:off x="553870" y="2035334"/>
            <a:ext cx="8611582" cy="37063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Who can you recognize for outstanding achievement?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What creative method will you use?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How will you match the recognition to the individual Lion?</a:t>
            </a:r>
          </a:p>
        </p:txBody>
      </p:sp>
      <p:pic>
        <p:nvPicPr>
          <p:cNvPr id="8" name="Picture 7" descr="Ellijay Lions Club - Home Page">
            <a:extLst>
              <a:ext uri="{FF2B5EF4-FFF2-40B4-BE49-F238E27FC236}">
                <a16:creationId xmlns:a16="http://schemas.microsoft.com/office/drawing/2014/main" id="{5E4E67AA-AB61-47C3-B321-CBBF2D42893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9791" y="1220114"/>
            <a:ext cx="2209279" cy="21579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02829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72">
            <a:extLst>
              <a:ext uri="{FF2B5EF4-FFF2-40B4-BE49-F238E27FC236}">
                <a16:creationId xmlns:a16="http://schemas.microsoft.com/office/drawing/2014/main" id="{354CB14C-3076-4B63-8C7C-293765022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5354" y="5431884"/>
            <a:ext cx="822776" cy="7770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8300" y="400898"/>
            <a:ext cx="8499475" cy="633412"/>
          </a:xfrm>
        </p:spPr>
        <p:txBody>
          <a:bodyPr anchor="b">
            <a:normAutofit fontScale="90000"/>
          </a:bodyPr>
          <a:lstStyle/>
          <a:p>
            <a:r>
              <a:rPr lang="en-US" sz="5400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Resources</a:t>
            </a:r>
            <a:endParaRPr lang="en-US" sz="4800" cap="none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A8B075-F6DB-41D5-A9D1-E7BBB047D3A0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9183076" y="897730"/>
            <a:ext cx="2124393" cy="3449162"/>
          </a:xfrm>
          <a:prstGeom prst="rect">
            <a:avLst/>
          </a:prstGeom>
          <a:ln w="38100" cap="rnd">
            <a:solidFill>
              <a:srgbClr val="00206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2EDCF3-A874-46DB-9689-B8D617F08CF8}"/>
              </a:ext>
            </a:extLst>
          </p:cNvPr>
          <p:cNvSpPr txBox="1"/>
          <p:nvPr/>
        </p:nvSpPr>
        <p:spPr>
          <a:xfrm>
            <a:off x="1248948" y="6381881"/>
            <a:ext cx="69029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https://www.lionsclubs.org/en/v2/resource/download/79864144%20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E81D1E-C611-4D8A-BB5D-E52049215F83}"/>
              </a:ext>
            </a:extLst>
          </p:cNvPr>
          <p:cNvSpPr txBox="1"/>
          <p:nvPr/>
        </p:nvSpPr>
        <p:spPr>
          <a:xfrm>
            <a:off x="571494" y="986885"/>
            <a:ext cx="8611582" cy="26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Lions University provides courses on member motivation, conflict resolution, the </a:t>
            </a: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 of Recognition</a:t>
            </a:r>
            <a:r>
              <a:rPr lang="en-US" sz="2800" dirty="0"/>
              <a:t> and more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Download a copy of </a:t>
            </a:r>
            <a:r>
              <a:rPr lang="en-US" sz="2800" i="1" dirty="0"/>
              <a:t>“</a:t>
            </a:r>
            <a:r>
              <a:rPr lang="en-US" sz="2800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Art of Recognition</a:t>
            </a:r>
            <a:r>
              <a:rPr lang="en-US" sz="2800" i="1" dirty="0"/>
              <a:t>” </a:t>
            </a:r>
            <a:r>
              <a:rPr lang="en-US" sz="2800" dirty="0"/>
              <a:t>from the Lions Clubs International website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684FFF-23F7-4784-9B6A-429289FD33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244" y="3942895"/>
            <a:ext cx="6883684" cy="2124529"/>
          </a:xfrm>
          <a:prstGeom prst="rect">
            <a:avLst/>
          </a:prstGeom>
          <a:ln w="38100">
            <a:solidFill>
              <a:srgbClr val="00206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203003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E112EA2-643F-4970-8164-19BBEF108B5D}"/>
              </a:ext>
            </a:extLst>
          </p:cNvPr>
          <p:cNvSpPr txBox="1"/>
          <p:nvPr/>
        </p:nvSpPr>
        <p:spPr>
          <a:xfrm>
            <a:off x="7571017" y="675360"/>
            <a:ext cx="232886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0" dirty="0">
                <a:solidFill>
                  <a:schemeClr val="bg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  <a:cs typeface="Aldhabi" panose="01000000000000000000" pitchFamily="2" charset="-78"/>
              </a:rPr>
              <a:t>?</a:t>
            </a:r>
            <a:endParaRPr lang="en-US" sz="3200" dirty="0">
              <a:solidFill>
                <a:schemeClr val="bg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  <a:cs typeface="Aldhabi" panose="01000000000000000000" pitchFamily="2" charset="-78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3CE15-DA5B-4DF3-A38C-27E8CFC5BD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51731" y="316085"/>
            <a:ext cx="5982690" cy="1518771"/>
          </a:xfrm>
        </p:spPr>
        <p:txBody>
          <a:bodyPr>
            <a:normAutofit/>
          </a:bodyPr>
          <a:lstStyle/>
          <a:p>
            <a:r>
              <a:rPr lang="en-US" b="1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Motivation Through Recognition</a:t>
            </a:r>
            <a:endParaRPr lang="en-US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E87692-DA4D-4B8A-9570-75817F4A50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86100" y="4112169"/>
            <a:ext cx="5513951" cy="2189214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 b="1" cap="none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PDG Mark Roth</a:t>
            </a:r>
            <a:endParaRPr lang="en-US" sz="2400" b="1" cap="none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00000"/>
              </a:lnSpc>
            </a:pPr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MD2 – GMT Coordinator</a:t>
            </a:r>
          </a:p>
          <a:p>
            <a:pPr>
              <a:lnSpc>
                <a:spcPct val="100000"/>
              </a:lnSpc>
            </a:pPr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MarkWRoth@aol.com</a:t>
            </a:r>
          </a:p>
          <a:p>
            <a:pPr>
              <a:lnSpc>
                <a:spcPct val="100000"/>
              </a:lnSpc>
            </a:pPr>
            <a:r>
              <a:rPr lang="en-US" sz="2400" b="1" cap="none" dirty="0">
                <a:solidFill>
                  <a:schemeClr val="tx1">
                    <a:lumMod val="65000"/>
                    <a:lumOff val="35000"/>
                  </a:schemeClr>
                </a:solidFill>
              </a:rPr>
              <a:t>713.962.4194</a:t>
            </a:r>
          </a:p>
        </p:txBody>
      </p:sp>
      <p:pic>
        <p:nvPicPr>
          <p:cNvPr id="33" name="Picture 32" descr="Logo&#10;&#10;Description automatically generated">
            <a:extLst>
              <a:ext uri="{FF2B5EF4-FFF2-40B4-BE49-F238E27FC236}">
                <a16:creationId xmlns:a16="http://schemas.microsoft.com/office/drawing/2014/main" id="{A6E9469D-0A01-496E-A66C-64BC23B7F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424" y="1769103"/>
            <a:ext cx="3515076" cy="3319794"/>
          </a:xfrm>
          <a:custGeom>
            <a:avLst/>
            <a:gdLst/>
            <a:ahLst/>
            <a:cxnLst/>
            <a:rect l="l" t="t" r="r" b="b"/>
            <a:pathLst>
              <a:path w="5017317" h="5380277">
                <a:moveTo>
                  <a:pt x="0" y="0"/>
                </a:moveTo>
                <a:lnTo>
                  <a:pt x="5017317" y="0"/>
                </a:lnTo>
                <a:lnTo>
                  <a:pt x="5017317" y="5380277"/>
                </a:lnTo>
                <a:lnTo>
                  <a:pt x="0" y="5380277"/>
                </a:ln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8C7BDD-6D55-41A6-9915-3AE4D90D4DCE}"/>
              </a:ext>
            </a:extLst>
          </p:cNvPr>
          <p:cNvSpPr txBox="1"/>
          <p:nvPr/>
        </p:nvSpPr>
        <p:spPr>
          <a:xfrm>
            <a:off x="6353175" y="1834856"/>
            <a:ext cx="48625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</a:t>
            </a:r>
          </a:p>
        </p:txBody>
      </p:sp>
      <p:sp>
        <p:nvSpPr>
          <p:cNvPr id="7" name="Subtitle 4">
            <a:extLst>
              <a:ext uri="{FF2B5EF4-FFF2-40B4-BE49-F238E27FC236}">
                <a16:creationId xmlns:a16="http://schemas.microsoft.com/office/drawing/2014/main" id="{87865CF4-8FC6-4042-A1AD-EEE5154BDAAA}"/>
              </a:ext>
            </a:extLst>
          </p:cNvPr>
          <p:cNvSpPr txBox="1">
            <a:spLocks/>
          </p:cNvSpPr>
          <p:nvPr/>
        </p:nvSpPr>
        <p:spPr>
          <a:xfrm>
            <a:off x="131774" y="5438942"/>
            <a:ext cx="6048375" cy="631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None/>
              <a:defRPr sz="2200" kern="1200" cap="all" baseline="0">
                <a:solidFill>
                  <a:schemeClr val="bg1">
                    <a:lumMod val="50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None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i="1" cap="none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Thank you for the opportunity to join you tonight!</a:t>
            </a:r>
          </a:p>
        </p:txBody>
      </p:sp>
    </p:spTree>
    <p:extLst>
      <p:ext uri="{BB962C8B-B14F-4D97-AF65-F5344CB8AC3E}">
        <p14:creationId xmlns:p14="http://schemas.microsoft.com/office/powerpoint/2010/main" val="1660838881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3400</TotalTime>
  <Words>1018</Words>
  <Application>Microsoft Office PowerPoint</Application>
  <PresentationFormat>Widescreen</PresentationFormat>
  <Paragraphs>125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Algerian</vt:lpstr>
      <vt:lpstr>Arial</vt:lpstr>
      <vt:lpstr>Courier New</vt:lpstr>
      <vt:lpstr>Tw Cen MT</vt:lpstr>
      <vt:lpstr>Droplet</vt:lpstr>
      <vt:lpstr>Motivation Through Recognition</vt:lpstr>
      <vt:lpstr>“Two out of five volunteers stop volunteering for one or more of these reasons: not good use of time, poor use of talents, tasks not clearly defined, or not thanked.”</vt:lpstr>
      <vt:lpstr>Recognition is an Art  Recognition is “acknowledgement with a show of appreciation”  Art can be defined as “the conscious use of skill and imagination”</vt:lpstr>
      <vt:lpstr>People value being appreciated for their contributions</vt:lpstr>
      <vt:lpstr>Recognition: What?  Why?  Who?  How?</vt:lpstr>
      <vt:lpstr>Everyday Recognition  Develop a personal plan for giving recognition</vt:lpstr>
      <vt:lpstr>Examples of Recognition  </vt:lpstr>
      <vt:lpstr>What to Look for to Recognize</vt:lpstr>
      <vt:lpstr>How do you Start?</vt:lpstr>
      <vt:lpstr>Continued …</vt:lpstr>
      <vt:lpstr>Why is Recognition Important?</vt:lpstr>
      <vt:lpstr>PowerPoint Presentation</vt:lpstr>
      <vt:lpstr>Benefits of Recognition to the Lion</vt:lpstr>
      <vt:lpstr>Benefits of Recognition to the Community</vt:lpstr>
      <vt:lpstr>“Feeling gratitude and not expressing it is like wrapping a present and not giving it”</vt:lpstr>
      <vt:lpstr>Lions are serving &amp; deserve recognition – so  what is preventing us from delivering that?</vt:lpstr>
      <vt:lpstr>Continued …</vt:lpstr>
      <vt:lpstr>Everyday Recognition</vt:lpstr>
      <vt:lpstr>Basic Guidelines</vt:lpstr>
      <vt:lpstr>Leadership’s Challenge</vt:lpstr>
      <vt:lpstr>Ways to Recognize Lions</vt:lpstr>
      <vt:lpstr>Your Take-Away</vt:lpstr>
      <vt:lpstr>Resources</vt:lpstr>
      <vt:lpstr>Motivation Through Recognition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Celebration of the Lives of Lions  Dedicated to Serving Others</dc:title>
  <dc:creator>Mark Roth</dc:creator>
  <cp:lastModifiedBy>Mark Roth</cp:lastModifiedBy>
  <cp:revision>60</cp:revision>
  <dcterms:created xsi:type="dcterms:W3CDTF">2021-03-26T19:22:02Z</dcterms:created>
  <dcterms:modified xsi:type="dcterms:W3CDTF">2021-05-04T15:35:14Z</dcterms:modified>
</cp:coreProperties>
</file>