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9" r:id="rId1"/>
  </p:sldMasterIdLst>
  <p:notesMasterIdLst>
    <p:notesMasterId r:id="rId67"/>
  </p:notesMasterIdLst>
  <p:handoutMasterIdLst>
    <p:handoutMasterId r:id="rId68"/>
  </p:handoutMasterIdLst>
  <p:sldIdLst>
    <p:sldId id="410" r:id="rId2"/>
    <p:sldId id="400" r:id="rId3"/>
    <p:sldId id="341" r:id="rId4"/>
    <p:sldId id="449" r:id="rId5"/>
    <p:sldId id="389" r:id="rId6"/>
    <p:sldId id="411" r:id="rId7"/>
    <p:sldId id="434" r:id="rId8"/>
    <p:sldId id="435" r:id="rId9"/>
    <p:sldId id="316" r:id="rId10"/>
    <p:sldId id="342" r:id="rId11"/>
    <p:sldId id="516" r:id="rId12"/>
    <p:sldId id="452" r:id="rId13"/>
    <p:sldId id="494" r:id="rId14"/>
    <p:sldId id="344" r:id="rId15"/>
    <p:sldId id="518" r:id="rId16"/>
    <p:sldId id="478" r:id="rId17"/>
    <p:sldId id="418" r:id="rId18"/>
    <p:sldId id="283" r:id="rId19"/>
    <p:sldId id="413" r:id="rId20"/>
    <p:sldId id="467" r:id="rId21"/>
    <p:sldId id="421" r:id="rId22"/>
    <p:sldId id="412" r:id="rId23"/>
    <p:sldId id="420" r:id="rId24"/>
    <p:sldId id="488" r:id="rId25"/>
    <p:sldId id="423" r:id="rId26"/>
    <p:sldId id="345" r:id="rId27"/>
    <p:sldId id="471" r:id="rId28"/>
    <p:sldId id="531" r:id="rId29"/>
    <p:sldId id="401" r:id="rId30"/>
    <p:sldId id="426" r:id="rId31"/>
    <p:sldId id="427" r:id="rId32"/>
    <p:sldId id="347" r:id="rId33"/>
    <p:sldId id="466" r:id="rId34"/>
    <p:sldId id="429" r:id="rId35"/>
    <p:sldId id="436" r:id="rId36"/>
    <p:sldId id="432" r:id="rId37"/>
    <p:sldId id="390" r:id="rId38"/>
    <p:sldId id="438" r:id="rId39"/>
    <p:sldId id="439" r:id="rId40"/>
    <p:sldId id="444" r:id="rId41"/>
    <p:sldId id="503" r:id="rId42"/>
    <p:sldId id="408" r:id="rId43"/>
    <p:sldId id="547" r:id="rId44"/>
    <p:sldId id="445" r:id="rId45"/>
    <p:sldId id="477" r:id="rId46"/>
    <p:sldId id="497" r:id="rId47"/>
    <p:sldId id="428" r:id="rId48"/>
    <p:sldId id="459" r:id="rId49"/>
    <p:sldId id="483" r:id="rId50"/>
    <p:sldId id="501" r:id="rId51"/>
    <p:sldId id="556" r:id="rId52"/>
    <p:sldId id="476" r:id="rId53"/>
    <p:sldId id="507" r:id="rId54"/>
    <p:sldId id="554" r:id="rId55"/>
    <p:sldId id="555" r:id="rId56"/>
    <p:sldId id="537" r:id="rId57"/>
    <p:sldId id="447" r:id="rId58"/>
    <p:sldId id="557" r:id="rId59"/>
    <p:sldId id="474" r:id="rId60"/>
    <p:sldId id="560" r:id="rId61"/>
    <p:sldId id="561" r:id="rId62"/>
    <p:sldId id="559" r:id="rId63"/>
    <p:sldId id="457" r:id="rId64"/>
    <p:sldId id="495" r:id="rId65"/>
    <p:sldId id="461" r:id="rId66"/>
  </p:sldIdLst>
  <p:sldSz cx="9144000" cy="6858000" type="screen4x3"/>
  <p:notesSz cx="7077075" cy="9363075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umimoji="1" sz="4400" b="1" i="1" kern="1200">
        <a:solidFill>
          <a:schemeClr val="accent2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umimoji="1" sz="4400" b="1" i="1" kern="1200">
        <a:solidFill>
          <a:schemeClr val="accent2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umimoji="1" sz="4400" b="1" i="1" kern="1200">
        <a:solidFill>
          <a:schemeClr val="accent2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umimoji="1" sz="4400" b="1" i="1" kern="1200">
        <a:solidFill>
          <a:schemeClr val="accent2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umimoji="1" sz="4400" b="1" i="1" kern="1200">
        <a:solidFill>
          <a:schemeClr val="accent2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umimoji="1" sz="4400" b="1" i="1" kern="1200">
        <a:solidFill>
          <a:schemeClr val="accent2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umimoji="1" sz="4400" b="1" i="1" kern="1200">
        <a:solidFill>
          <a:schemeClr val="accent2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umimoji="1" sz="4400" b="1" i="1" kern="1200">
        <a:solidFill>
          <a:schemeClr val="accent2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umimoji="1" sz="4400" b="1" i="1" kern="1200">
        <a:solidFill>
          <a:schemeClr val="accent2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49">
          <p15:clr>
            <a:srgbClr val="A4A3A4"/>
          </p15:clr>
        </p15:guide>
        <p15:guide id="2" pos="223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9900"/>
    <a:srgbClr val="FFCC00"/>
    <a:srgbClr val="000000"/>
    <a:srgbClr val="682B95"/>
    <a:srgbClr val="FF5050"/>
    <a:srgbClr val="00CC99"/>
    <a:srgbClr val="FF99FF"/>
    <a:srgbClr val="00FF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20" autoAdjust="0"/>
    <p:restoredTop sz="74297" autoAdjust="0"/>
  </p:normalViewPr>
  <p:slideViewPr>
    <p:cSldViewPr>
      <p:cViewPr varScale="1">
        <p:scale>
          <a:sx n="71" d="100"/>
          <a:sy n="71" d="100"/>
        </p:scale>
        <p:origin x="2271" y="2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75" d="100"/>
          <a:sy n="75" d="100"/>
        </p:scale>
        <p:origin x="-3414" y="-366"/>
      </p:cViewPr>
      <p:guideLst>
        <p:guide orient="horz" pos="2949"/>
        <p:guide pos="223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roth\Desktop\Personal\Lions\Historical%20Materials\Members%20and%20Clubs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07724577893549E-2"/>
          <c:y val="3.0142098408818773E-2"/>
          <c:w val="0.88743158473668216"/>
          <c:h val="0.89953855435815777"/>
        </c:manualLayout>
      </c:layout>
      <c:lineChart>
        <c:grouping val="standard"/>
        <c:varyColors val="0"/>
        <c:ser>
          <c:idx val="0"/>
          <c:order val="0"/>
          <c:tx>
            <c:strRef>
              <c:f>Sheet1!$A$13</c:f>
              <c:strCache>
                <c:ptCount val="1"/>
                <c:pt idx="0">
                  <c:v>Lions</c:v>
                </c:pt>
              </c:strCache>
            </c:strRef>
          </c:tx>
          <c:spPr>
            <a:ln w="7620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76200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8565237471318627E-2"/>
                  <c:y val="-3.1844455554321305E-2"/>
                </c:manualLayout>
              </c:layout>
              <c:tx>
                <c:rich>
                  <a:bodyPr/>
                  <a:lstStyle/>
                  <a:p>
                    <a:fld id="{0B869A87-44A2-4FB0-9154-BF1469113019}" type="VALUE">
                      <a:rPr lang="en-US">
                        <a:solidFill>
                          <a:schemeClr val="accent6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3A7B-46A0-BA9B-D256F61FABCF}"/>
                </c:ext>
              </c:extLst>
            </c:dLbl>
            <c:dLbl>
              <c:idx val="7"/>
              <c:layout>
                <c:manualLayout>
                  <c:x val="-5.934246516227306E-2"/>
                  <c:y val="1.511736791150187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A7B-46A0-BA9B-D256F61FABCF}"/>
                </c:ext>
              </c:extLst>
            </c:dLbl>
            <c:dLbl>
              <c:idx val="8"/>
              <c:layout>
                <c:manualLayout>
                  <c:x val="-7.1003244818528072E-2"/>
                  <c:y val="1.511736791150187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A7B-46A0-BA9B-D256F61FABCF}"/>
                </c:ext>
              </c:extLst>
            </c:dLbl>
            <c:dLbl>
              <c:idx val="9"/>
              <c:layout>
                <c:manualLayout>
                  <c:x val="-6.225766007633679E-2"/>
                  <c:y val="-1.224786752089273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A7B-46A0-BA9B-D256F61FABCF}"/>
                </c:ext>
              </c:extLst>
            </c:dLbl>
            <c:dLbl>
              <c:idx val="10"/>
              <c:layout>
                <c:manualLayout>
                  <c:x val="-4.9139282963050125E-2"/>
                  <c:y val="-2.505566511128394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A7B-46A0-BA9B-D256F61FABCF}"/>
                </c:ext>
              </c:extLst>
            </c:dLbl>
            <c:dLbl>
              <c:idx val="11"/>
              <c:layout>
                <c:manualLayout>
                  <c:x val="0"/>
                  <c:y val="-5.683010529694231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1,410,156</a:t>
                    </a:r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3A7B-46A0-BA9B-D256F61FABC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Sheet1!$B$12:$M$12</c:f>
              <c:numCache>
                <c:formatCode>0</c:formatCode>
                <c:ptCount val="12"/>
                <c:pt idx="0">
                  <c:v>1917</c:v>
                </c:pt>
                <c:pt idx="1">
                  <c:v>1920</c:v>
                </c:pt>
                <c:pt idx="2">
                  <c:v>1930</c:v>
                </c:pt>
                <c:pt idx="3">
                  <c:v>1940</c:v>
                </c:pt>
                <c:pt idx="4">
                  <c:v>1950</c:v>
                </c:pt>
                <c:pt idx="5">
                  <c:v>1960</c:v>
                </c:pt>
                <c:pt idx="6">
                  <c:v>1970</c:v>
                </c:pt>
                <c:pt idx="7">
                  <c:v>1980</c:v>
                </c:pt>
                <c:pt idx="8">
                  <c:v>1990</c:v>
                </c:pt>
                <c:pt idx="9">
                  <c:v>2000</c:v>
                </c:pt>
                <c:pt idx="10">
                  <c:v>2010</c:v>
                </c:pt>
                <c:pt idx="11">
                  <c:v>2020</c:v>
                </c:pt>
              </c:numCache>
            </c:numRef>
          </c:cat>
          <c:val>
            <c:numRef>
              <c:f>Sheet1!$B$13:$M$13</c:f>
              <c:numCache>
                <c:formatCode>#,##0</c:formatCode>
                <c:ptCount val="12"/>
                <c:pt idx="0">
                  <c:v>800</c:v>
                </c:pt>
                <c:pt idx="1">
                  <c:v>6451</c:v>
                </c:pt>
                <c:pt idx="2">
                  <c:v>79414</c:v>
                </c:pt>
                <c:pt idx="3">
                  <c:v>120251</c:v>
                </c:pt>
                <c:pt idx="4">
                  <c:v>402841</c:v>
                </c:pt>
                <c:pt idx="5">
                  <c:v>613376</c:v>
                </c:pt>
                <c:pt idx="6">
                  <c:v>906579</c:v>
                </c:pt>
                <c:pt idx="7">
                  <c:v>1288398</c:v>
                </c:pt>
                <c:pt idx="8">
                  <c:v>1368991</c:v>
                </c:pt>
                <c:pt idx="9">
                  <c:v>1385202</c:v>
                </c:pt>
                <c:pt idx="10">
                  <c:v>1398465</c:v>
                </c:pt>
                <c:pt idx="11">
                  <c:v>1417938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7B-46A0-BA9B-D256F61FABCF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6022912"/>
        <c:axId val="96024448"/>
      </c:lineChart>
      <c:catAx>
        <c:axId val="96022912"/>
        <c:scaling>
          <c:orientation val="minMax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US"/>
          </a:p>
        </c:txPr>
        <c:crossAx val="96024448"/>
        <c:crosses val="autoZero"/>
        <c:auto val="1"/>
        <c:lblAlgn val="ctr"/>
        <c:lblOffset val="100"/>
        <c:noMultiLvlLbl val="0"/>
      </c:catAx>
      <c:valAx>
        <c:axId val="96024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US"/>
          </a:p>
        </c:txPr>
        <c:crossAx val="96022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76200"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0.6449</cdr:x>
      <cdr:y>0.47222</cdr:y>
    </cdr:from>
    <cdr:to>
      <cdr:x>0.97071</cdr:x>
      <cdr:y>0.70374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BEA996AC-9C6D-47B3-9892-A66FA8E817F5}"/>
            </a:ext>
          </a:extLst>
        </cdr:cNvPr>
        <cdr:cNvSpPr txBox="1"/>
      </cdr:nvSpPr>
      <cdr:spPr>
        <a:xfrm xmlns:a="http://schemas.openxmlformats.org/drawingml/2006/main">
          <a:off x="5688632" y="2448272"/>
          <a:ext cx="2873985" cy="120032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GB"/>
          </a:defPPr>
          <a:lvl1pPr algn="l" rtl="0" fontAlgn="base">
            <a:spcBef>
              <a:spcPct val="0"/>
            </a:spcBef>
            <a:spcAft>
              <a:spcPct val="0"/>
            </a:spcAft>
            <a:defRPr kumimoji="1" sz="4400" b="1" i="1" kern="1200">
              <a:solidFill>
                <a:schemeClr val="accent2"/>
              </a:solidFill>
              <a:latin typeface="Arial" pitchFamily="34" charset="0"/>
              <a:ea typeface="+mn-ea"/>
              <a:cs typeface="Arial" pitchFamily="34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sz="4400" b="1" i="1" kern="1200">
              <a:solidFill>
                <a:schemeClr val="accent2"/>
              </a:solidFill>
              <a:latin typeface="Arial" pitchFamily="34" charset="0"/>
              <a:ea typeface="+mn-ea"/>
              <a:cs typeface="Arial" pitchFamily="34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sz="4400" b="1" i="1" kern="1200">
              <a:solidFill>
                <a:schemeClr val="accent2"/>
              </a:solidFill>
              <a:latin typeface="Arial" pitchFamily="34" charset="0"/>
              <a:ea typeface="+mn-ea"/>
              <a:cs typeface="Arial" pitchFamily="34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sz="4400" b="1" i="1" kern="1200">
              <a:solidFill>
                <a:schemeClr val="accent2"/>
              </a:solidFill>
              <a:latin typeface="Arial" pitchFamily="34" charset="0"/>
              <a:ea typeface="+mn-ea"/>
              <a:cs typeface="Arial" pitchFamily="34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sz="4400" b="1" i="1" kern="1200">
              <a:solidFill>
                <a:schemeClr val="accent2"/>
              </a:solidFill>
              <a:latin typeface="Arial" pitchFamily="34" charset="0"/>
              <a:ea typeface="+mn-ea"/>
              <a:cs typeface="Arial" pitchFamily="34" charset="0"/>
            </a:defRPr>
          </a:lvl5pPr>
          <a:lvl6pPr marL="2286000" algn="l" defTabSz="914400" rtl="0" eaLnBrk="1" latinLnBrk="0" hangingPunct="1">
            <a:defRPr kumimoji="1" sz="4400" b="1" i="1" kern="1200">
              <a:solidFill>
                <a:schemeClr val="accent2"/>
              </a:solidFill>
              <a:latin typeface="Arial" pitchFamily="34" charset="0"/>
              <a:ea typeface="+mn-ea"/>
              <a:cs typeface="Arial" pitchFamily="34" charset="0"/>
            </a:defRPr>
          </a:lvl6pPr>
          <a:lvl7pPr marL="2743200" algn="l" defTabSz="914400" rtl="0" eaLnBrk="1" latinLnBrk="0" hangingPunct="1">
            <a:defRPr kumimoji="1" sz="4400" b="1" i="1" kern="1200">
              <a:solidFill>
                <a:schemeClr val="accent2"/>
              </a:solidFill>
              <a:latin typeface="Arial" pitchFamily="34" charset="0"/>
              <a:ea typeface="+mn-ea"/>
              <a:cs typeface="Arial" pitchFamily="34" charset="0"/>
            </a:defRPr>
          </a:lvl7pPr>
          <a:lvl8pPr marL="3200400" algn="l" defTabSz="914400" rtl="0" eaLnBrk="1" latinLnBrk="0" hangingPunct="1">
            <a:defRPr kumimoji="1" sz="4400" b="1" i="1" kern="1200">
              <a:solidFill>
                <a:schemeClr val="accent2"/>
              </a:solidFill>
              <a:latin typeface="Arial" pitchFamily="34" charset="0"/>
              <a:ea typeface="+mn-ea"/>
              <a:cs typeface="Arial" pitchFamily="34" charset="0"/>
            </a:defRPr>
          </a:lvl8pPr>
          <a:lvl9pPr marL="3657600" algn="l" defTabSz="914400" rtl="0" eaLnBrk="1" latinLnBrk="0" hangingPunct="1">
            <a:defRPr kumimoji="1" sz="4400" b="1" i="1" kern="1200">
              <a:solidFill>
                <a:schemeClr val="accent2"/>
              </a:solidFill>
              <a:latin typeface="Arial" pitchFamily="34" charset="0"/>
              <a:ea typeface="+mn-ea"/>
              <a:cs typeface="Arial" pitchFamily="34" charset="0"/>
            </a:defRPr>
          </a:lvl9pPr>
        </a:lstStyle>
        <a:p xmlns:a="http://schemas.openxmlformats.org/drawingml/2006/main">
          <a:pPr algn="ctr"/>
          <a:r>
            <a:rPr lang="en-US" sz="3600" i="0" dirty="0">
              <a:effectLst>
                <a:glow rad="101600">
                  <a:schemeClr val="tx2">
                    <a:lumMod val="40000"/>
                    <a:lumOff val="6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1,414,442 Lions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068014" cy="46799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3913" tIns="46956" rIns="93913" bIns="46956" numCol="1" anchor="t" anchorCtr="0" compatLnSpc="1">
            <a:prstTxWarp prst="textNoShape">
              <a:avLst/>
            </a:prstTxWarp>
          </a:bodyPr>
          <a:lstStyle>
            <a:lvl1pPr algn="l" defTabSz="939221" eaLnBrk="0" hangingPunct="0">
              <a:defRPr kumimoji="0" sz="1200" b="0" i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9063" y="1"/>
            <a:ext cx="3068013" cy="46799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3913" tIns="46956" rIns="93913" bIns="46956" numCol="1" anchor="t" anchorCtr="0" compatLnSpc="1">
            <a:prstTxWarp prst="textNoShape">
              <a:avLst/>
            </a:prstTxWarp>
          </a:bodyPr>
          <a:lstStyle>
            <a:lvl1pPr algn="r" defTabSz="939221" eaLnBrk="0" hangingPunct="0">
              <a:defRPr kumimoji="0" sz="1200" b="0" i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95084"/>
            <a:ext cx="3068014" cy="46799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3913" tIns="46956" rIns="93913" bIns="46956" numCol="1" anchor="b" anchorCtr="0" compatLnSpc="1">
            <a:prstTxWarp prst="textNoShape">
              <a:avLst/>
            </a:prstTxWarp>
          </a:bodyPr>
          <a:lstStyle>
            <a:lvl1pPr algn="l" defTabSz="939221" eaLnBrk="0" hangingPunct="0">
              <a:defRPr kumimoji="0" sz="1200" b="0" i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GB"/>
              <a:t>Benefits of Joining Lions International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9063" y="8895084"/>
            <a:ext cx="3068013" cy="46799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3913" tIns="46956" rIns="93913" bIns="46956" numCol="1" anchor="b" anchorCtr="0" compatLnSpc="1">
            <a:prstTxWarp prst="textNoShape">
              <a:avLst/>
            </a:prstTxWarp>
          </a:bodyPr>
          <a:lstStyle>
            <a:lvl1pPr algn="r" defTabSz="939221" eaLnBrk="0" hangingPunct="0">
              <a:defRPr kumimoji="0" sz="1200" b="0" i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6C25443B-F629-47B9-89D1-E6C9664DC2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547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068014" cy="46799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3913" tIns="46956" rIns="93913" bIns="46956" numCol="1" anchor="t" anchorCtr="0" compatLnSpc="1">
            <a:prstTxWarp prst="textNoShape">
              <a:avLst/>
            </a:prstTxWarp>
          </a:bodyPr>
          <a:lstStyle>
            <a:lvl1pPr algn="l" defTabSz="939221" eaLnBrk="0" hangingPunct="0">
              <a:defRPr kumimoji="0" sz="1200" b="0" i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09063" y="1"/>
            <a:ext cx="3068013" cy="46799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3913" tIns="46956" rIns="93913" bIns="46956" numCol="1" anchor="t" anchorCtr="0" compatLnSpc="1">
            <a:prstTxWarp prst="textNoShape">
              <a:avLst/>
            </a:prstTxWarp>
          </a:bodyPr>
          <a:lstStyle>
            <a:lvl1pPr algn="r" defTabSz="939221" eaLnBrk="0" hangingPunct="0">
              <a:defRPr kumimoji="0" sz="1200" b="0" i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39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6975" y="701675"/>
            <a:ext cx="4683125" cy="35115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4251" y="4448340"/>
            <a:ext cx="5188575" cy="421354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3913" tIns="46956" rIns="93913" bIns="469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95084"/>
            <a:ext cx="3068014" cy="46799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3913" tIns="46956" rIns="93913" bIns="46956" numCol="1" anchor="b" anchorCtr="0" compatLnSpc="1">
            <a:prstTxWarp prst="textNoShape">
              <a:avLst/>
            </a:prstTxWarp>
          </a:bodyPr>
          <a:lstStyle>
            <a:lvl1pPr algn="l" defTabSz="939221" eaLnBrk="0" hangingPunct="0">
              <a:defRPr kumimoji="0" sz="1200" b="0" i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09063" y="8895084"/>
            <a:ext cx="3068013" cy="46799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3913" tIns="46956" rIns="93913" bIns="46956" numCol="1" anchor="b" anchorCtr="0" compatLnSpc="1">
            <a:prstTxWarp prst="textNoShape">
              <a:avLst/>
            </a:prstTxWarp>
          </a:bodyPr>
          <a:lstStyle>
            <a:lvl1pPr algn="r" defTabSz="939221" eaLnBrk="0" hangingPunct="0">
              <a:defRPr kumimoji="0" sz="1200" b="0" i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F038288B-5B23-4C75-83AE-38799DF7D8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2635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MS PGothic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493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r>
              <a:rPr lang="en-US" altLang="en-US" sz="1100" dirty="0">
                <a:latin typeface="Arial" pitchFamily="34" charset="0"/>
                <a:cs typeface="Arial" pitchFamily="34" charset="0"/>
              </a:rPr>
              <a:t>This presentation was designed as a self-guided tour of the history of Lions Clubs International.</a:t>
            </a:r>
          </a:p>
        </p:txBody>
      </p:sp>
      <p:sp>
        <p:nvSpPr>
          <p:cNvPr id="1249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C0417E4-50C2-46B2-AE25-686C48BFEC93}" type="slidenum">
              <a:rPr kumimoji="0" lang="en-GB" altLang="en-US" smtClean="0"/>
              <a:pPr>
                <a:spcBef>
                  <a:spcPct val="0"/>
                </a:spcBef>
              </a:pPr>
              <a:t>1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7AFA947-E4CC-4AB3-9C1A-677F628F9247}" type="slidenum">
              <a:rPr kumimoji="0" lang="en-GB" altLang="en-US" smtClean="0"/>
              <a:pPr>
                <a:spcBef>
                  <a:spcPct val="0"/>
                </a:spcBef>
              </a:pPr>
              <a:t>2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B2365ED-C428-476B-92FA-BF9AE0CEDDD3}" type="slidenum">
              <a:rPr kumimoji="0" lang="en-GB" altLang="en-US" smtClean="0"/>
              <a:pPr>
                <a:spcBef>
                  <a:spcPct val="0"/>
                </a:spcBef>
              </a:pPr>
              <a:t>3</a:t>
            </a:fld>
            <a:endParaRPr kumimoji="0" lang="en-GB" altLang="en-US"/>
          </a:p>
        </p:txBody>
      </p:sp>
      <p:sp>
        <p:nvSpPr>
          <p:cNvPr id="126979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ea typeface="Helvetica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961091C-BF3B-4D64-9AC2-0940DE53DEB3}" type="slidenum">
              <a:rPr kumimoji="0" lang="en-GB" altLang="en-US" smtClean="0"/>
              <a:pPr>
                <a:spcBef>
                  <a:spcPct val="0"/>
                </a:spcBef>
              </a:pPr>
              <a:t>4</a:t>
            </a:fld>
            <a:endParaRPr kumimoji="0" lang="en-GB" altLang="en-US"/>
          </a:p>
        </p:txBody>
      </p:sp>
      <p:sp>
        <p:nvSpPr>
          <p:cNvPr id="128003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ea typeface="Helvetica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005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00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0DFE83E-B6A6-489E-AB3C-71BE538B95CE}" type="slidenum">
              <a:rPr kumimoji="0" lang="en-GB" altLang="en-US" smtClean="0"/>
              <a:pPr>
                <a:spcBef>
                  <a:spcPct val="0"/>
                </a:spcBef>
              </a:pPr>
              <a:t>5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D7109CA-DE29-4F92-8B64-BC1C577D2175}" type="slidenum">
              <a:rPr kumimoji="0" lang="en-GB" altLang="en-US" smtClean="0"/>
              <a:pPr>
                <a:spcBef>
                  <a:spcPct val="0"/>
                </a:spcBef>
              </a:pPr>
              <a:t>6</a:t>
            </a:fld>
            <a:endParaRPr kumimoji="0" lang="en-GB" altLang="en-US"/>
          </a:p>
        </p:txBody>
      </p:sp>
      <p:sp>
        <p:nvSpPr>
          <p:cNvPr id="132099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ea typeface="Helvetica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621AEBC-3493-4FDF-819B-99CABB133120}" type="slidenum">
              <a:rPr kumimoji="0" lang="en-GB" altLang="en-US" smtClean="0"/>
              <a:pPr>
                <a:spcBef>
                  <a:spcPct val="0"/>
                </a:spcBef>
              </a:pPr>
              <a:t>7</a:t>
            </a:fld>
            <a:endParaRPr kumimoji="0" lang="en-GB" altLang="en-US"/>
          </a:p>
        </p:txBody>
      </p:sp>
      <p:sp>
        <p:nvSpPr>
          <p:cNvPr id="133123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ea typeface="Helvetica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681CEC58-AD5C-4D8E-94BD-5D41E581A9AB}" type="slidenum">
              <a:rPr kumimoji="0" lang="en-GB" altLang="en-US" smtClean="0"/>
              <a:pPr>
                <a:spcBef>
                  <a:spcPct val="0"/>
                </a:spcBef>
              </a:pPr>
              <a:t>8</a:t>
            </a:fld>
            <a:endParaRPr kumimoji="0" lang="en-GB" altLang="en-US"/>
          </a:p>
        </p:txBody>
      </p:sp>
      <p:sp>
        <p:nvSpPr>
          <p:cNvPr id="134147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ea typeface="Helvetica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7F66CC2-9C2A-489D-B6E4-5938EB589000}" type="slidenum">
              <a:rPr kumimoji="0" lang="en-GB" altLang="en-US" smtClean="0"/>
              <a:pPr>
                <a:spcBef>
                  <a:spcPct val="0"/>
                </a:spcBef>
              </a:pPr>
              <a:t>9</a:t>
            </a:fld>
            <a:endParaRPr kumimoji="0" lang="en-GB" altLang="en-US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B6CECAA-DF26-4017-8B2B-06C50F7EF6E6}" type="slidenum">
              <a:rPr kumimoji="0" lang="en-GB" altLang="en-US" smtClean="0"/>
              <a:pPr>
                <a:spcBef>
                  <a:spcPct val="0"/>
                </a:spcBef>
              </a:pPr>
              <a:t>10</a:t>
            </a:fld>
            <a:endParaRPr kumimoji="0" lang="en-GB" altLang="en-US"/>
          </a:p>
        </p:txBody>
      </p:sp>
      <p:sp>
        <p:nvSpPr>
          <p:cNvPr id="13619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solidFill>
                <a:srgbClr val="000000"/>
              </a:solidFill>
              <a:latin typeface="Arial" pitchFamily="34" charset="0"/>
              <a:ea typeface="Helvetica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B6CECAA-DF26-4017-8B2B-06C50F7EF6E6}" type="slidenum">
              <a:rPr kumimoji="0" lang="en-GB" altLang="en-US" smtClean="0"/>
              <a:pPr>
                <a:spcBef>
                  <a:spcPct val="0"/>
                </a:spcBef>
              </a:pPr>
              <a:t>11</a:t>
            </a:fld>
            <a:endParaRPr kumimoji="0" lang="en-GB" altLang="en-US"/>
          </a:p>
        </p:txBody>
      </p:sp>
      <p:sp>
        <p:nvSpPr>
          <p:cNvPr id="13619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solidFill>
                <a:srgbClr val="000000"/>
              </a:solidFill>
              <a:latin typeface="Arial" pitchFamily="34" charset="0"/>
              <a:ea typeface="Helvetica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417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F754E72-A5B0-4C42-82AD-8FD1F4605A4C}" type="slidenum">
              <a:rPr kumimoji="0" lang="en-GB" altLang="en-US" smtClean="0"/>
              <a:pPr>
                <a:spcBef>
                  <a:spcPct val="0"/>
                </a:spcBef>
              </a:pPr>
              <a:t>12</a:t>
            </a:fld>
            <a:endParaRPr kumimoji="0" lang="en-GB" altLang="en-US"/>
          </a:p>
        </p:txBody>
      </p:sp>
      <p:sp>
        <p:nvSpPr>
          <p:cNvPr id="140291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CBFB716-C1BB-4275-8B5E-5DC406581B4F}" type="slidenum">
              <a:rPr kumimoji="0" lang="en-GB" altLang="en-US" smtClean="0"/>
              <a:pPr>
                <a:spcBef>
                  <a:spcPct val="0"/>
                </a:spcBef>
              </a:pPr>
              <a:t>13</a:t>
            </a:fld>
            <a:endParaRPr kumimoji="0" lang="en-GB" altLang="en-US"/>
          </a:p>
        </p:txBody>
      </p:sp>
      <p:sp>
        <p:nvSpPr>
          <p:cNvPr id="146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5BE8FB0-BE2C-495A-B0B1-4F617D5D503B}" type="slidenum">
              <a:rPr kumimoji="0" lang="en-GB" altLang="en-US" smtClean="0"/>
              <a:pPr>
                <a:spcBef>
                  <a:spcPct val="0"/>
                </a:spcBef>
              </a:pPr>
              <a:t>14</a:t>
            </a:fld>
            <a:endParaRPr kumimoji="0" lang="en-GB" altLang="en-US"/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5BE8FB0-BE2C-495A-B0B1-4F617D5D503B}" type="slidenum">
              <a:rPr kumimoji="0" lang="en-GB" altLang="en-US" smtClean="0"/>
              <a:pPr>
                <a:spcBef>
                  <a:spcPct val="0"/>
                </a:spcBef>
              </a:pPr>
              <a:t>15</a:t>
            </a:fld>
            <a:endParaRPr kumimoji="0" lang="en-GB" altLang="en-US"/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1309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1AD063C-7260-475C-876E-88F857B1AA1B}" type="slidenum">
              <a:rPr kumimoji="0" lang="en-GB" altLang="en-US" smtClean="0"/>
              <a:pPr>
                <a:spcBef>
                  <a:spcPct val="0"/>
                </a:spcBef>
              </a:pPr>
              <a:t>16</a:t>
            </a:fld>
            <a:endParaRPr kumimoji="0" lang="en-GB" altLang="en-US"/>
          </a:p>
        </p:txBody>
      </p:sp>
      <p:sp>
        <p:nvSpPr>
          <p:cNvPr id="150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64BE952-688A-437E-BC25-12F0CA53830A}" type="slidenum">
              <a:rPr kumimoji="0" lang="en-GB" altLang="en-US" smtClean="0"/>
              <a:pPr>
                <a:spcBef>
                  <a:spcPct val="0"/>
                </a:spcBef>
              </a:pPr>
              <a:t>17</a:t>
            </a:fld>
            <a:endParaRPr kumimoji="0" lang="en-GB" altLang="en-US"/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BA5D75F-D74A-4F1F-8399-15785C4C4550}" type="slidenum">
              <a:rPr kumimoji="0" lang="en-GB" altLang="en-US" smtClean="0"/>
              <a:pPr>
                <a:spcBef>
                  <a:spcPct val="0"/>
                </a:spcBef>
              </a:pPr>
              <a:t>18</a:t>
            </a:fld>
            <a:endParaRPr kumimoji="0" lang="en-GB" altLang="en-US"/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AE4F11F-1F1B-4D47-9DE0-AEDE1118AF18}" type="slidenum">
              <a:rPr kumimoji="0" lang="en-GB" altLang="en-US" smtClean="0"/>
              <a:pPr>
                <a:spcBef>
                  <a:spcPct val="0"/>
                </a:spcBef>
              </a:pPr>
              <a:t>19</a:t>
            </a:fld>
            <a:endParaRPr kumimoji="0" lang="en-GB" altLang="en-US"/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C52E7E4-0AFF-4D83-BFDA-8C89FD25BA80}" type="slidenum">
              <a:rPr kumimoji="0" lang="en-GB" altLang="en-US" smtClean="0"/>
              <a:pPr>
                <a:spcBef>
                  <a:spcPct val="0"/>
                </a:spcBef>
              </a:pPr>
              <a:t>20</a:t>
            </a:fld>
            <a:endParaRPr kumimoji="0" lang="en-GB" altLang="en-US"/>
          </a:p>
        </p:txBody>
      </p:sp>
      <p:sp>
        <p:nvSpPr>
          <p:cNvPr id="157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E88448C-8765-4FD1-91B2-48472C839668}" type="slidenum">
              <a:rPr kumimoji="0" lang="en-GB" altLang="en-US" smtClean="0"/>
              <a:pPr>
                <a:spcBef>
                  <a:spcPct val="0"/>
                </a:spcBef>
              </a:pPr>
              <a:t>21</a:t>
            </a:fld>
            <a:endParaRPr kumimoji="0" lang="en-GB" altLang="en-US"/>
          </a:p>
        </p:txBody>
      </p:sp>
      <p:sp>
        <p:nvSpPr>
          <p:cNvPr id="159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7C0BCEB5-FBF5-4BB1-984B-84C03B74B748}" type="slidenum">
              <a:rPr kumimoji="0" lang="en-GB" altLang="en-US" smtClean="0"/>
              <a:pPr>
                <a:spcBef>
                  <a:spcPct val="0"/>
                </a:spcBef>
              </a:pPr>
              <a:t>22</a:t>
            </a:fld>
            <a:endParaRPr kumimoji="0" lang="en-GB" altLang="en-US"/>
          </a:p>
        </p:txBody>
      </p:sp>
      <p:sp>
        <p:nvSpPr>
          <p:cNvPr id="161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75DF204-F1C0-4BD9-B059-40011AF76854}" type="slidenum">
              <a:rPr kumimoji="0" lang="en-GB" altLang="en-US" smtClean="0"/>
              <a:pPr>
                <a:spcBef>
                  <a:spcPct val="0"/>
                </a:spcBef>
              </a:pPr>
              <a:t>23</a:t>
            </a:fld>
            <a:endParaRPr kumimoji="0" lang="en-GB" altLang="en-US"/>
          </a:p>
        </p:txBody>
      </p:sp>
      <p:sp>
        <p:nvSpPr>
          <p:cNvPr id="162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ED73A8C-1577-479E-AB8A-00173669C79A}" type="slidenum">
              <a:rPr kumimoji="0" lang="en-GB" altLang="en-US" smtClean="0"/>
              <a:pPr>
                <a:spcBef>
                  <a:spcPct val="0"/>
                </a:spcBef>
              </a:pPr>
              <a:t>24</a:t>
            </a:fld>
            <a:endParaRPr kumimoji="0" lang="en-GB" altLang="en-US"/>
          </a:p>
        </p:txBody>
      </p:sp>
      <p:sp>
        <p:nvSpPr>
          <p:cNvPr id="164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A1F45A2-1863-4E2E-81B8-75C928DFEBA4}" type="slidenum">
              <a:rPr kumimoji="0" lang="en-GB" altLang="en-US" smtClean="0"/>
              <a:pPr>
                <a:spcBef>
                  <a:spcPct val="0"/>
                </a:spcBef>
              </a:pPr>
              <a:t>25</a:t>
            </a:fld>
            <a:endParaRPr kumimoji="0" lang="en-GB" altLang="en-US"/>
          </a:p>
        </p:txBody>
      </p:sp>
      <p:sp>
        <p:nvSpPr>
          <p:cNvPr id="167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9D4593A-CD7C-4253-A897-078932F36E70}" type="slidenum">
              <a:rPr kumimoji="0" lang="en-GB" altLang="en-US" smtClean="0"/>
              <a:pPr>
                <a:spcBef>
                  <a:spcPct val="0"/>
                </a:spcBef>
              </a:pPr>
              <a:t>26</a:t>
            </a:fld>
            <a:endParaRPr kumimoji="0" lang="en-GB" altLang="en-US"/>
          </a:p>
        </p:txBody>
      </p:sp>
      <p:sp>
        <p:nvSpPr>
          <p:cNvPr id="169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AB42E1C5-E751-4877-9F0A-F19EAB2FA405}" type="slidenum">
              <a:rPr kumimoji="0" lang="en-GB" altLang="en-US" smtClean="0"/>
              <a:pPr>
                <a:spcBef>
                  <a:spcPct val="0"/>
                </a:spcBef>
              </a:pPr>
              <a:t>27</a:t>
            </a:fld>
            <a:endParaRPr kumimoji="0" lang="en-GB" altLang="en-US"/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E9B21DC-5B70-41F9-B975-FC9286F8EAD8}" type="slidenum">
              <a:rPr kumimoji="0" lang="en-GB" altLang="en-US" smtClean="0"/>
              <a:pPr>
                <a:spcBef>
                  <a:spcPct val="0"/>
                </a:spcBef>
              </a:pPr>
              <a:t>28</a:t>
            </a:fld>
            <a:endParaRPr kumimoji="0" lang="en-GB" altLang="en-US"/>
          </a:p>
        </p:txBody>
      </p:sp>
      <p:sp>
        <p:nvSpPr>
          <p:cNvPr id="184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294282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5738D15-3E7B-4DBA-8038-E3C96BB0B169}" type="slidenum">
              <a:rPr kumimoji="0" lang="en-GB" altLang="en-US" smtClean="0"/>
              <a:pPr>
                <a:spcBef>
                  <a:spcPct val="0"/>
                </a:spcBef>
              </a:pPr>
              <a:t>29</a:t>
            </a:fld>
            <a:endParaRPr kumimoji="0" lang="en-GB" altLang="en-US"/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 w="9525"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AA612EC-6EA3-4C63-960F-3E728633EC40}" type="slidenum">
              <a:rPr kumimoji="0" lang="en-GB" altLang="en-US" smtClean="0"/>
              <a:pPr>
                <a:spcBef>
                  <a:spcPct val="0"/>
                </a:spcBef>
              </a:pPr>
              <a:t>30</a:t>
            </a:fld>
            <a:endParaRPr kumimoji="0" lang="en-GB" altLang="en-US"/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514F302-BC34-4BE0-98D4-6D9295C30277}" type="slidenum">
              <a:rPr kumimoji="0" lang="en-GB" altLang="en-US" smtClean="0"/>
              <a:pPr>
                <a:spcBef>
                  <a:spcPct val="0"/>
                </a:spcBef>
              </a:pPr>
              <a:t>31</a:t>
            </a:fld>
            <a:endParaRPr kumimoji="0" lang="en-GB" altLang="en-US"/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3B0C551-D0A2-4E52-8FD2-33D085694E12}" type="slidenum">
              <a:rPr kumimoji="0" lang="en-GB" altLang="en-US" smtClean="0"/>
              <a:pPr>
                <a:spcBef>
                  <a:spcPct val="0"/>
                </a:spcBef>
              </a:pPr>
              <a:t>32</a:t>
            </a:fld>
            <a:endParaRPr kumimoji="0" lang="en-GB" altLang="en-US"/>
          </a:p>
        </p:txBody>
      </p:sp>
      <p:sp>
        <p:nvSpPr>
          <p:cNvPr id="188419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20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1219A98-B040-4BC3-9E83-B61D8ECAB2CF}" type="slidenum">
              <a:rPr kumimoji="0" lang="en-GB" altLang="en-US" smtClean="0"/>
              <a:pPr>
                <a:spcBef>
                  <a:spcPct val="0"/>
                </a:spcBef>
              </a:pPr>
              <a:t>33</a:t>
            </a:fld>
            <a:endParaRPr kumimoji="0" lang="en-GB" altLang="en-US"/>
          </a:p>
        </p:txBody>
      </p:sp>
      <p:sp>
        <p:nvSpPr>
          <p:cNvPr id="19046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C44AF78-E7C5-4984-86EF-1717CB76A17B}" type="slidenum">
              <a:rPr kumimoji="0" lang="en-GB" altLang="en-US" smtClean="0"/>
              <a:pPr>
                <a:spcBef>
                  <a:spcPct val="0"/>
                </a:spcBef>
              </a:pPr>
              <a:t>34</a:t>
            </a:fld>
            <a:endParaRPr kumimoji="0" lang="en-GB" altLang="en-US"/>
          </a:p>
        </p:txBody>
      </p:sp>
      <p:sp>
        <p:nvSpPr>
          <p:cNvPr id="19251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04B34F7-6C5A-4FEC-A486-5BADCB855086}" type="slidenum">
              <a:rPr kumimoji="0" lang="en-GB" altLang="en-US" smtClean="0"/>
              <a:pPr>
                <a:spcBef>
                  <a:spcPct val="0"/>
                </a:spcBef>
              </a:pPr>
              <a:t>35</a:t>
            </a:fld>
            <a:endParaRPr kumimoji="0" lang="en-GB" altLang="en-US"/>
          </a:p>
        </p:txBody>
      </p:sp>
      <p:sp>
        <p:nvSpPr>
          <p:cNvPr id="193539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40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6E55314-EF4D-4CA1-A97E-B5EFA37F747D}" type="slidenum">
              <a:rPr kumimoji="0" lang="en-GB" altLang="en-US" smtClean="0"/>
              <a:pPr>
                <a:spcBef>
                  <a:spcPct val="0"/>
                </a:spcBef>
              </a:pPr>
              <a:t>36</a:t>
            </a:fld>
            <a:endParaRPr kumimoji="0" lang="en-GB" altLang="en-US"/>
          </a:p>
        </p:txBody>
      </p:sp>
      <p:sp>
        <p:nvSpPr>
          <p:cNvPr id="19558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661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6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0D0744A-0FA6-46AA-8528-A41DC926D978}" type="slidenum">
              <a:rPr kumimoji="0" lang="en-GB" altLang="en-US" smtClean="0"/>
              <a:pPr>
                <a:spcBef>
                  <a:spcPct val="0"/>
                </a:spcBef>
              </a:pPr>
              <a:t>37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8659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8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DEF8F41-5FB0-4B92-91E0-E98E7DF82241}" type="slidenum">
              <a:rPr kumimoji="0" lang="en-GB" altLang="en-US" smtClean="0"/>
              <a:pPr>
                <a:spcBef>
                  <a:spcPct val="0"/>
                </a:spcBef>
              </a:pPr>
              <a:t>38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9683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9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40FF53F-B076-4F9B-B2BE-275A069E1B6F}" type="slidenum">
              <a:rPr kumimoji="0" lang="en-GB" altLang="en-US" smtClean="0"/>
              <a:pPr>
                <a:spcBef>
                  <a:spcPct val="0"/>
                </a:spcBef>
              </a:pPr>
              <a:t>39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685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6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613D780-DE39-43C7-81D8-8AAAF3C623DB}" type="slidenum">
              <a:rPr kumimoji="0" lang="en-GB" altLang="en-US" smtClean="0"/>
              <a:pPr>
                <a:spcBef>
                  <a:spcPct val="0"/>
                </a:spcBef>
              </a:pPr>
              <a:t>40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221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2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D09C6FE-EB1B-4AF8-B7CC-63C60124A957}" type="slidenum">
              <a:rPr kumimoji="0" lang="en-GB" altLang="en-US" smtClean="0"/>
              <a:pPr>
                <a:spcBef>
                  <a:spcPct val="0"/>
                </a:spcBef>
              </a:pPr>
              <a:t>41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094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09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ABF95F4-6DC7-4EE5-9484-CDFA7ECA426B}" type="slidenum">
              <a:rPr kumimoji="0" lang="en-GB" altLang="en-US" smtClean="0"/>
              <a:pPr>
                <a:spcBef>
                  <a:spcPct val="0"/>
                </a:spcBef>
              </a:pPr>
              <a:t>42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685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6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613D780-DE39-43C7-81D8-8AAAF3C623DB}" type="slidenum">
              <a:rPr kumimoji="0" lang="en-GB" altLang="en-US" smtClean="0"/>
              <a:pPr>
                <a:spcBef>
                  <a:spcPct val="0"/>
                </a:spcBef>
              </a:pPr>
              <a:t>43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175113566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606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60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1C2C196-45F8-4344-933A-3B28661B8745}" type="slidenum">
              <a:rPr kumimoji="0" lang="en-GB" altLang="en-US" smtClean="0"/>
              <a:pPr>
                <a:spcBef>
                  <a:spcPct val="0"/>
                </a:spcBef>
              </a:pPr>
              <a:t>44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709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70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6D5A2F3-DA83-4449-84CD-BC6452C3C09B}" type="slidenum">
              <a:rPr kumimoji="0" lang="en-GB" altLang="en-US" smtClean="0"/>
              <a:pPr>
                <a:spcBef>
                  <a:spcPct val="0"/>
                </a:spcBef>
              </a:pPr>
              <a:t>45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118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1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5668817-D6BB-43CA-B861-60EB43BACF53}" type="slidenum">
              <a:rPr kumimoji="0" lang="en-GB" altLang="en-US" smtClean="0"/>
              <a:pPr>
                <a:spcBef>
                  <a:spcPct val="0"/>
                </a:spcBef>
              </a:pPr>
              <a:t>46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9139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91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EA42916-1489-4677-B58D-B31FC9F2BAA9}" type="slidenum">
              <a:rPr kumimoji="0" lang="en-GB" altLang="en-US" smtClean="0"/>
              <a:pPr>
                <a:spcBef>
                  <a:spcPct val="0"/>
                </a:spcBef>
              </a:pPr>
              <a:t>47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3235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32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3FE9166-CAA1-4BAA-8B3B-208F7D719080}" type="slidenum">
              <a:rPr kumimoji="0" lang="en-GB" altLang="en-US" smtClean="0"/>
              <a:pPr>
                <a:spcBef>
                  <a:spcPct val="0"/>
                </a:spcBef>
              </a:pPr>
              <a:t>48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4259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42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DE3BED6-BBC4-4098-91C7-A461EE8D8984}" type="slidenum">
              <a:rPr kumimoji="0" lang="en-GB" altLang="en-US" smtClean="0"/>
              <a:pPr>
                <a:spcBef>
                  <a:spcPct val="0"/>
                </a:spcBef>
              </a:pPr>
              <a:t>49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221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2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D09C6FE-EB1B-4AF8-B7CC-63C60124A957}" type="slidenum">
              <a:rPr kumimoji="0" lang="en-GB" altLang="en-US" smtClean="0"/>
              <a:pPr>
                <a:spcBef>
                  <a:spcPct val="0"/>
                </a:spcBef>
              </a:pPr>
              <a:t>50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221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2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D09C6FE-EB1B-4AF8-B7CC-63C60124A957}" type="slidenum">
              <a:rPr kumimoji="0" lang="en-GB" altLang="en-US" smtClean="0"/>
              <a:pPr>
                <a:spcBef>
                  <a:spcPct val="0"/>
                </a:spcBef>
              </a:pPr>
              <a:t>51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140495883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221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2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D09C6FE-EB1B-4AF8-B7CC-63C60124A957}" type="slidenum">
              <a:rPr kumimoji="0" lang="en-GB" altLang="en-US" smtClean="0"/>
              <a:pPr>
                <a:spcBef>
                  <a:spcPct val="0"/>
                </a:spcBef>
              </a:pPr>
              <a:t>52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630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26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4D9424D-50BE-4F4F-9E28-D0C46D6C12EB}" type="slidenum">
              <a:rPr kumimoji="0" lang="en-GB" altLang="en-US" smtClean="0"/>
              <a:pPr>
                <a:spcBef>
                  <a:spcPct val="0"/>
                </a:spcBef>
              </a:pPr>
              <a:t>53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630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26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4D9424D-50BE-4F4F-9E28-D0C46D6C12EB}" type="slidenum">
              <a:rPr kumimoji="0" lang="en-GB" altLang="en-US" smtClean="0"/>
              <a:pPr>
                <a:spcBef>
                  <a:spcPct val="0"/>
                </a:spcBef>
              </a:pPr>
              <a:t>54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2415108648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630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26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4D9424D-50BE-4F4F-9E28-D0C46D6C12EB}" type="slidenum">
              <a:rPr kumimoji="0" lang="en-GB" altLang="en-US" smtClean="0"/>
              <a:pPr>
                <a:spcBef>
                  <a:spcPct val="0"/>
                </a:spcBef>
              </a:pPr>
              <a:t>55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44988956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630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6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4D9424D-50BE-4F4F-9E28-D0C46D6C12EB}" type="slidenum">
              <a:rPr kumimoji="0" lang="en-GB" altLang="en-US" smtClean="0"/>
              <a:pPr>
                <a:spcBef>
                  <a:spcPct val="0"/>
                </a:spcBef>
              </a:pPr>
              <a:t>56</a:t>
            </a:fld>
            <a:endParaRPr kumimoji="0" lang="en-GB" altLang="en-US"/>
          </a:p>
        </p:txBody>
      </p:sp>
    </p:spTree>
    <p:extLst>
      <p:ext uri="{BB962C8B-B14F-4D97-AF65-F5344CB8AC3E}">
        <p14:creationId xmlns:p14="http://schemas.microsoft.com/office/powerpoint/2010/main" val="2890096820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733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73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7D5FFE12-C53F-4E97-B0FC-8B43CF2BDD62}" type="slidenum">
              <a:rPr kumimoji="0" lang="en-GB" altLang="en-US" smtClean="0"/>
              <a:pPr>
                <a:spcBef>
                  <a:spcPct val="0"/>
                </a:spcBef>
              </a:pPr>
              <a:t>57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1778639-19C3-4251-BF7C-E971C4AC7254}" type="slidenum">
              <a:rPr kumimoji="0" lang="en-GB" altLang="en-US" smtClean="0"/>
              <a:pPr>
                <a:spcBef>
                  <a:spcPct val="0"/>
                </a:spcBef>
              </a:pPr>
              <a:t>58</a:t>
            </a:fld>
            <a:endParaRPr kumimoji="0" lang="en-GB" altLang="en-US"/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53530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1778639-19C3-4251-BF7C-E971C4AC7254}" type="slidenum">
              <a:rPr kumimoji="0" lang="en-GB" altLang="en-US" smtClean="0"/>
              <a:pPr>
                <a:spcBef>
                  <a:spcPct val="0"/>
                </a:spcBef>
              </a:pPr>
              <a:t>59</a:t>
            </a:fld>
            <a:endParaRPr kumimoji="0" lang="en-GB" altLang="en-US"/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1778639-19C3-4251-BF7C-E971C4AC7254}" type="slidenum">
              <a:rPr kumimoji="0" lang="en-GB" altLang="en-US" smtClean="0"/>
              <a:pPr>
                <a:spcBef>
                  <a:spcPct val="0"/>
                </a:spcBef>
              </a:pPr>
              <a:t>60</a:t>
            </a:fld>
            <a:endParaRPr kumimoji="0" lang="en-GB" altLang="en-US"/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73584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1778639-19C3-4251-BF7C-E971C4AC7254}" type="slidenum">
              <a:rPr kumimoji="0" lang="en-GB" altLang="en-US" smtClean="0"/>
              <a:pPr>
                <a:spcBef>
                  <a:spcPct val="0"/>
                </a:spcBef>
              </a:pPr>
              <a:t>62</a:t>
            </a:fld>
            <a:endParaRPr kumimoji="0" lang="en-GB" altLang="en-US"/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434213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4BCD1CF-AD0E-44BC-82CE-78518BD58D3E}" type="slidenum">
              <a:rPr kumimoji="0" lang="en-GB" altLang="en-US" smtClean="0"/>
              <a:pPr>
                <a:spcBef>
                  <a:spcPct val="0"/>
                </a:spcBef>
              </a:pPr>
              <a:t>63</a:t>
            </a:fld>
            <a:endParaRPr kumimoji="0" lang="en-GB" altLang="en-US"/>
          </a:p>
        </p:txBody>
      </p:sp>
      <p:sp>
        <p:nvSpPr>
          <p:cNvPr id="232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2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r>
              <a:rPr lang="en-US" altLang="en-US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97FCE00E-33AF-4DF6-9F33-B3446982F7A2}" type="slidenum">
              <a:rPr kumimoji="0" lang="en-GB" altLang="en-US" smtClean="0"/>
              <a:pPr>
                <a:spcBef>
                  <a:spcPct val="0"/>
                </a:spcBef>
              </a:pPr>
              <a:t>64</a:t>
            </a:fld>
            <a:endParaRPr kumimoji="0" lang="en-GB" altLang="en-US"/>
          </a:p>
        </p:txBody>
      </p:sp>
      <p:sp>
        <p:nvSpPr>
          <p:cNvPr id="233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3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7992" indent="-287690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50757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12660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72963" indent="-230151" defTabSz="9381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33267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93569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53872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914176" indent="-230151" defTabSz="9381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F4E751E-A995-49CE-9631-31248D7B50C0}" type="slidenum">
              <a:rPr kumimoji="0" lang="en-GB" altLang="en-US" smtClean="0"/>
              <a:pPr>
                <a:spcBef>
                  <a:spcPct val="0"/>
                </a:spcBef>
              </a:pPr>
              <a:t>65</a:t>
            </a:fld>
            <a:endParaRPr kumimoji="0" lang="en-GB" altLang="en-US"/>
          </a:p>
        </p:txBody>
      </p:sp>
      <p:sp>
        <p:nvSpPr>
          <p:cNvPr id="234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4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0" y="0"/>
            <a:ext cx="9144000" cy="6400800"/>
            <a:chOff x="0" y="0"/>
            <a:chExt cx="9144000" cy="6400800"/>
          </a:xfrm>
        </p:grpSpPr>
        <p:sp>
          <p:nvSpPr>
            <p:cNvPr id="5" name="Rectangle 4"/>
            <p:cNvSpPr/>
            <p:nvPr/>
          </p:nvSpPr>
          <p:spPr>
            <a:xfrm>
              <a:off x="1828800" y="4572000"/>
              <a:ext cx="68580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grpSp>
          <p:nvGrpSpPr>
            <p:cNvPr id="6" name="Group 10"/>
            <p:cNvGrpSpPr>
              <a:grpSpLocks/>
            </p:cNvGrpSpPr>
            <p:nvPr/>
          </p:nvGrpSpPr>
          <p:grpSpPr bwMode="auto">
            <a:xfrm>
              <a:off x="0" y="0"/>
              <a:ext cx="9144000" cy="6400800"/>
              <a:chOff x="0" y="0"/>
              <a:chExt cx="9144000" cy="6400800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0" y="0"/>
                <a:ext cx="1828800" cy="6400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0" y="4572000"/>
                <a:ext cx="9144000" cy="18288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reflection blurRad="6350" stA="50000" endA="300" endPos="385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/>
              </a:p>
            </p:txBody>
          </p:sp>
        </p:grpSp>
        <p:sp>
          <p:nvSpPr>
            <p:cNvPr id="7" name="Rectangle 6"/>
            <p:cNvSpPr/>
            <p:nvPr/>
          </p:nvSpPr>
          <p:spPr>
            <a:xfrm>
              <a:off x="0" y="4572000"/>
              <a:ext cx="1828800" cy="1828800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</p:grpSp>
      <p:pic>
        <p:nvPicPr>
          <p:cNvPr id="10" name="Picture 18" descr="LCI logo.jpg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1285875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5867400"/>
            <a:ext cx="6570722" cy="457200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>
                    <a:alpha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648200"/>
            <a:ext cx="6553200" cy="1219200"/>
          </a:xfrm>
        </p:spPr>
        <p:txBody>
          <a:bodyPr anchor="b">
            <a:no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6934200" y="6553200"/>
            <a:ext cx="1676400" cy="228600"/>
          </a:xfrm>
        </p:spPr>
        <p:txBody>
          <a:bodyPr anchor="t" anchorCtr="0"/>
          <a:lstStyle>
            <a:lvl1pPr marL="0" algn="r" defTabSz="914400" rtl="0" eaLnBrk="1" latinLnBrk="0" hangingPunct="1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92300" y="6553200"/>
            <a:ext cx="1676400" cy="228600"/>
          </a:xfrm>
        </p:spPr>
        <p:txBody>
          <a:bodyPr anchor="t" anchorCtr="0"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70450" y="6553200"/>
            <a:ext cx="762000" cy="228600"/>
          </a:xfrm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96737A5F-DA83-4FD8-8DBC-65B0DE82E227}" type="slidenum">
              <a:rPr lang="en-GB"/>
              <a:pPr lvl="1"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434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</p:spTree>
    <p:extLst>
      <p:ext uri="{BB962C8B-B14F-4D97-AF65-F5344CB8AC3E}">
        <p14:creationId xmlns:p14="http://schemas.microsoft.com/office/powerpoint/2010/main" val="64241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4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2514600"/>
              <a:ext cx="1828800" cy="1828800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7" name="Rectangle 6"/>
            <p:cNvSpPr/>
            <p:nvPr/>
          </p:nvSpPr>
          <p:spPr>
            <a:xfrm>
              <a:off x="1828800" y="2514600"/>
              <a:ext cx="73152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sz="1800"/>
            </a:p>
          </p:txBody>
        </p:sp>
      </p:grpSp>
      <p:pic>
        <p:nvPicPr>
          <p:cNvPr id="8" name="Picture 16" descr="LCI logo.jpg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1285875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667000"/>
            <a:ext cx="6629400" cy="1143000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4495800"/>
            <a:ext cx="1524000" cy="2057400"/>
          </a:xfrm>
        </p:spPr>
        <p:txBody>
          <a:bodyPr rtlCol="0">
            <a:normAutofit/>
          </a:bodyPr>
          <a:lstStyle>
            <a:lvl1pPr marL="0" indent="0">
              <a:lnSpc>
                <a:spcPct val="200000"/>
              </a:lnSpc>
              <a:buNone/>
              <a:defRPr sz="1600" b="1" kern="1200">
                <a:solidFill>
                  <a:srgbClr val="000000">
                    <a:alpha val="50196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931025" y="6556375"/>
            <a:ext cx="1673225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92300" y="6556375"/>
            <a:ext cx="1673225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67275" y="6556375"/>
            <a:ext cx="762000" cy="228600"/>
          </a:xfrm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4140D9D9-B57D-4044-A4CF-36EFD3AAA32F}" type="slidenum">
              <a:rPr lang="en-GB"/>
              <a:pPr lvl="1">
                <a:defRPr/>
              </a:pPr>
              <a:t>‹#›</a:t>
            </a:fld>
            <a:endParaRPr lang="en-GB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73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2298700"/>
            <a:ext cx="2971800" cy="3827463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2298700"/>
            <a:ext cx="2971800" cy="3827463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</p:spTree>
    <p:extLst>
      <p:ext uri="{BB962C8B-B14F-4D97-AF65-F5344CB8AC3E}">
        <p14:creationId xmlns:p14="http://schemas.microsoft.com/office/powerpoint/2010/main" val="206669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2291697"/>
            <a:ext cx="2971800" cy="639762"/>
          </a:xfrm>
        </p:spPr>
        <p:txBody>
          <a:bodyPr rtlCol="0" anchor="ctr">
            <a:noAutofit/>
          </a:bodyPr>
          <a:lstStyle>
            <a:lvl1pPr marL="0" indent="0">
              <a:buNone/>
              <a:defRPr sz="2200" b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47925" y="3137647"/>
            <a:ext cx="2971800" cy="2999232"/>
          </a:xfr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15000" y="2291697"/>
            <a:ext cx="2971800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15000" y="3137647"/>
            <a:ext cx="2971800" cy="3001962"/>
          </a:xfr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</p:spTree>
    <p:extLst>
      <p:ext uri="{BB962C8B-B14F-4D97-AF65-F5344CB8AC3E}">
        <p14:creationId xmlns:p14="http://schemas.microsoft.com/office/powerpoint/2010/main" val="2486033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0" y="0"/>
            <a:ext cx="9144000" cy="1676400"/>
            <a:chOff x="0" y="0"/>
            <a:chExt cx="9144000" cy="1676400"/>
          </a:xfrm>
        </p:grpSpPr>
        <p:sp>
          <p:nvSpPr>
            <p:cNvPr id="4" name="Rectangle 3"/>
            <p:cNvSpPr/>
            <p:nvPr/>
          </p:nvSpPr>
          <p:spPr>
            <a:xfrm>
              <a:off x="0" y="0"/>
              <a:ext cx="9144000" cy="167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sz="180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0" y="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6" name="Oval 5"/>
            <p:cNvSpPr/>
            <p:nvPr/>
          </p:nvSpPr>
          <p:spPr>
            <a:xfrm>
              <a:off x="495300" y="4191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</p:grpSp>
      <p:pic>
        <p:nvPicPr>
          <p:cNvPr id="7" name="Picture 16" descr="LCI logo.jpg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1285875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</p:spTree>
    <p:extLst>
      <p:ext uri="{BB962C8B-B14F-4D97-AF65-F5344CB8AC3E}">
        <p14:creationId xmlns:p14="http://schemas.microsoft.com/office/powerpoint/2010/main" val="24144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0"/>
            <a:ext cx="1828800" cy="1676400"/>
            <a:chOff x="457200" y="457200"/>
            <a:chExt cx="1828800" cy="1676400"/>
          </a:xfrm>
        </p:grpSpPr>
        <p:sp>
          <p:nvSpPr>
            <p:cNvPr id="3" name="Rectangle 2"/>
            <p:cNvSpPr/>
            <p:nvPr/>
          </p:nvSpPr>
          <p:spPr>
            <a:xfrm>
              <a:off x="457200" y="45720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4" name="Oval 3"/>
            <p:cNvSpPr/>
            <p:nvPr/>
          </p:nvSpPr>
          <p:spPr>
            <a:xfrm>
              <a:off x="952500" y="8763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</p:grpSp>
      <p:pic>
        <p:nvPicPr>
          <p:cNvPr id="5" name="Picture 15" descr="LCI logo.jpg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1285875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</p:spTree>
    <p:extLst>
      <p:ext uri="{BB962C8B-B14F-4D97-AF65-F5344CB8AC3E}">
        <p14:creationId xmlns:p14="http://schemas.microsoft.com/office/powerpoint/2010/main" val="204452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1448" y="228600"/>
            <a:ext cx="6245352" cy="1143000"/>
          </a:xfrm>
        </p:spPr>
        <p:txBody>
          <a:bodyPr/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6624" y="2446991"/>
            <a:ext cx="5715000" cy="3531198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31490"/>
            <a:ext cx="1524000" cy="2362200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400" b="1">
                <a:solidFill>
                  <a:srgbClr val="000000">
                    <a:alpha val="50196"/>
                  </a:srgb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</p:spTree>
    <p:extLst>
      <p:ext uri="{BB962C8B-B14F-4D97-AF65-F5344CB8AC3E}">
        <p14:creationId xmlns:p14="http://schemas.microsoft.com/office/powerpoint/2010/main" val="3078400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1448" y="228600"/>
            <a:ext cx="6245352" cy="1143000"/>
          </a:xfrm>
        </p:spPr>
        <p:txBody>
          <a:bodyPr/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06624" y="2450592"/>
            <a:ext cx="5715000" cy="3529584"/>
          </a:xfrm>
          <a:noFill/>
          <a:ln w="101600" cmpd="sng">
            <a:miter lim="800000"/>
          </a:ln>
          <a:effectLst>
            <a:outerShdw blurRad="63500" sx="102000" sy="102000" algn="ctr" rotWithShape="0">
              <a:prstClr val="black">
                <a:alpha val="30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31489"/>
            <a:ext cx="1527048" cy="2359152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None/>
              <a:defRPr sz="1400" b="1" kern="1200">
                <a:solidFill>
                  <a:srgbClr val="000000">
                    <a:alpha val="50196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</p:spTree>
    <p:extLst>
      <p:ext uri="{BB962C8B-B14F-4D97-AF65-F5344CB8AC3E}">
        <p14:creationId xmlns:p14="http://schemas.microsoft.com/office/powerpoint/2010/main" val="371596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</p:spTree>
    <p:extLst>
      <p:ext uri="{BB962C8B-B14F-4D97-AF65-F5344CB8AC3E}">
        <p14:creationId xmlns:p14="http://schemas.microsoft.com/office/powerpoint/2010/main" val="982024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-442912" y="457200"/>
            <a:chExt cx="9144000" cy="6858000"/>
          </a:xfrm>
        </p:grpSpPr>
        <p:sp>
          <p:nvSpPr>
            <p:cNvPr id="5" name="Rectangle 4"/>
            <p:cNvSpPr/>
            <p:nvPr/>
          </p:nvSpPr>
          <p:spPr>
            <a:xfrm>
              <a:off x="-442912" y="457200"/>
              <a:ext cx="9129712" cy="1676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6" name="Rectangle 5"/>
            <p:cNvSpPr/>
            <p:nvPr/>
          </p:nvSpPr>
          <p:spPr>
            <a:xfrm>
              <a:off x="6872288" y="457200"/>
              <a:ext cx="1828800" cy="685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7" name="Rectangle 6"/>
            <p:cNvSpPr/>
            <p:nvPr/>
          </p:nvSpPr>
          <p:spPr>
            <a:xfrm>
              <a:off x="6872288" y="45720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8" name="Oval 7"/>
            <p:cNvSpPr/>
            <p:nvPr/>
          </p:nvSpPr>
          <p:spPr>
            <a:xfrm>
              <a:off x="7367588" y="8763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2298700"/>
            <a:ext cx="1447800" cy="38274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2286000"/>
            <a:ext cx="5943600" cy="38401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533400"/>
            <a:ext cx="762000" cy="609600"/>
          </a:xfrm>
        </p:spPr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B5BBD0CD-0987-4BDA-A917-3AC6F78D30C7}" type="slidenum">
              <a:rPr lang="en-GB"/>
              <a:pPr lvl="1">
                <a:defRPr/>
              </a:pPr>
              <a:t>‹#›</a:t>
            </a:fld>
            <a:endParaRPr lang="en-GB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928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Rectangle 6"/>
            <p:cNvSpPr/>
            <p:nvPr/>
          </p:nvSpPr>
          <p:spPr>
            <a:xfrm>
              <a:off x="457200" y="0"/>
              <a:ext cx="8686800" cy="167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495300" y="4191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</p:grp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438400" y="2286000"/>
            <a:ext cx="6248400" cy="384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15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small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small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GB"/>
              <a:t>- Lions have Fun -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400" y="533400"/>
            <a:ext cx="762000" cy="6096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2pPr lvl="1">
              <a:defRPr/>
            </a:lvl2pPr>
          </a:lstStyle>
          <a:p>
            <a:pPr lvl="1">
              <a:defRPr/>
            </a:pPr>
            <a:fld id="{1502E237-5B0D-4251-8AD8-5C6421AABE55}" type="slidenum">
              <a:rPr lang="en-GB"/>
              <a:pPr lvl="1">
                <a:defRPr/>
              </a:pPr>
              <a:t>‹#›</a:t>
            </a:fld>
            <a:endParaRPr lang="en-GB">
              <a:latin typeface="Times New Roman" pitchFamily="18" charset="0"/>
            </a:endParaRPr>
          </a:p>
        </p:txBody>
      </p:sp>
      <p:pic>
        <p:nvPicPr>
          <p:cNvPr id="1032" name="Picture 11" descr="LCI logo.jpg"/>
          <p:cNvPicPr>
            <a:picLocks noChangeAspect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128270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36" r:id="rId1"/>
    <p:sldLayoutId id="2147484637" r:id="rId2"/>
    <p:sldLayoutId id="2147484638" r:id="rId3"/>
    <p:sldLayoutId id="2147484639" r:id="rId4"/>
    <p:sldLayoutId id="2147484640" r:id="rId5"/>
    <p:sldLayoutId id="2147484641" r:id="rId6"/>
    <p:sldLayoutId id="2147484642" r:id="rId7"/>
    <p:sldLayoutId id="2147484643" r:id="rId8"/>
    <p:sldLayoutId id="2147484644" r:id="rId9"/>
    <p:sldLayoutId id="2147484645" r:id="rId10"/>
    <p:sldLayoutId id="2147484646" r:id="rId11"/>
  </p:sldLayoutIdLst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4400" kern="1200" cap="small" spc="200">
          <a:solidFill>
            <a:schemeClr val="tx1"/>
          </a:solidFill>
          <a:latin typeface="+mj-lt"/>
          <a:ea typeface="MS PGothic" pitchFamily="34" charset="-128"/>
          <a:cs typeface="ＭＳ Ｐゴシック" charset="-128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  <a:ea typeface="MS PGothic" pitchFamily="34" charset="-128"/>
          <a:cs typeface="ＭＳ Ｐゴシック" charset="-128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  <a:ea typeface="MS PGothic" pitchFamily="34" charset="-128"/>
          <a:cs typeface="ＭＳ Ｐゴシック" charset="-128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  <a:ea typeface="MS PGothic" pitchFamily="34" charset="-128"/>
          <a:cs typeface="ＭＳ Ｐゴシック" charset="-128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  <a:ea typeface="MS PGothic" pitchFamily="34" charset="-128"/>
          <a:cs typeface="ＭＳ Ｐゴシック" charset="-128"/>
        </a:defRPr>
      </a:lvl5pPr>
      <a:lvl6pPr marL="4572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9pPr>
    </p:titleStyle>
    <p:bodyStyle>
      <a:lvl1pPr marL="457200" indent="-457200" algn="l" rtl="0" eaLnBrk="0" fontAlgn="base" hangingPunct="0">
        <a:spcBef>
          <a:spcPts val="180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"/>
        <a:defRPr sz="2200" kern="1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914400" indent="-457200" algn="l" rtl="0" eaLnBrk="0" fontAlgn="base" hangingPunct="0">
        <a:spcBef>
          <a:spcPts val="18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371600" indent="-457200" algn="l" rtl="0" eaLnBrk="0" fontAlgn="base" hangingPunct="0">
        <a:spcBef>
          <a:spcPts val="1200"/>
        </a:spcBef>
        <a:spcAft>
          <a:spcPct val="0"/>
        </a:spcAft>
        <a:buClr>
          <a:srgbClr val="3456A8"/>
        </a:buClr>
        <a:buSzPct val="8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828800" indent="-457200" algn="l" rtl="0" eaLnBrk="0" fontAlgn="base" hangingPunct="0">
        <a:spcBef>
          <a:spcPts val="1200"/>
        </a:spcBef>
        <a:spcAft>
          <a:spcPct val="0"/>
        </a:spcAft>
        <a:buClr>
          <a:srgbClr val="365BB0"/>
        </a:buClr>
        <a:buSzPct val="80000"/>
        <a:buFont typeface="Wingdings" pitchFamily="2" charset="2"/>
        <a:buChar char="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286000" indent="-457200" algn="l" rtl="0" eaLnBrk="0" fontAlgn="base" hangingPunct="0">
        <a:spcBef>
          <a:spcPts val="1200"/>
        </a:spcBef>
        <a:spcAft>
          <a:spcPct val="0"/>
        </a:spcAft>
        <a:buClr>
          <a:srgbClr val="FFCC00"/>
        </a:buClr>
        <a:buSzPct val="80000"/>
        <a:buFont typeface="Wingdings" pitchFamily="2" charset="2"/>
        <a:buChar char="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743200" indent="-457200" algn="l" defTabSz="914400" rtl="0" eaLnBrk="1" latinLnBrk="0" hangingPunct="1">
        <a:spcBef>
          <a:spcPts val="1200"/>
        </a:spcBef>
        <a:buClr>
          <a:schemeClr val="accent6"/>
        </a:buClr>
        <a:buSzPct val="90000"/>
        <a:buFont typeface="Wingdings" pitchFamily="2" charset="2"/>
        <a:buChar char="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3200400" indent="-457200" algn="l" defTabSz="914400" rtl="0" eaLnBrk="1" latinLnBrk="0" hangingPunct="1">
        <a:spcBef>
          <a:spcPts val="1200"/>
        </a:spcBef>
        <a:buClr>
          <a:schemeClr val="accent1"/>
        </a:buClr>
        <a:buSzPct val="70000"/>
        <a:buFont typeface="Wingdings" pitchFamily="2" charset="2"/>
        <a:buChar char="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57200" algn="l" defTabSz="914400" rtl="0" eaLnBrk="1" latinLnBrk="0" hangingPunct="1">
        <a:spcBef>
          <a:spcPts val="1200"/>
        </a:spcBef>
        <a:buClr>
          <a:schemeClr val="accent3"/>
        </a:buClr>
        <a:buFont typeface="Courier New" pitchFamily="49" charset="0"/>
        <a:buChar char="o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4800" indent="-457200" algn="l" defTabSz="914400" rtl="0" eaLnBrk="1" latinLnBrk="0" hangingPunct="1">
        <a:spcBef>
          <a:spcPts val="12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6.png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6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74.gi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3.jpeg"/><Relationship Id="rId4" Type="http://schemas.microsoft.com/office/2007/relationships/hdphoto" Target="../media/hdphoto3.wdp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0" Type="http://schemas.openxmlformats.org/officeDocument/2006/relationships/image" Target="../media/image82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microsoft.com/office/2007/relationships/hdphoto" Target="../media/hdphoto5.wdp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0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107.jpeg"/><Relationship Id="rId7" Type="http://schemas.openxmlformats.org/officeDocument/2006/relationships/image" Target="../media/image111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pn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jpeg"/><Relationship Id="rId3" Type="http://schemas.openxmlformats.org/officeDocument/2006/relationships/image" Target="../media/image112.png"/><Relationship Id="rId7" Type="http://schemas.openxmlformats.org/officeDocument/2006/relationships/image" Target="../media/image11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5.png"/><Relationship Id="rId5" Type="http://schemas.openxmlformats.org/officeDocument/2006/relationships/image" Target="../media/image114.jpeg"/><Relationship Id="rId4" Type="http://schemas.openxmlformats.org/officeDocument/2006/relationships/image" Target="../media/image113.png"/><Relationship Id="rId9" Type="http://schemas.openxmlformats.org/officeDocument/2006/relationships/image" Target="../media/image118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3" Type="http://schemas.openxmlformats.org/officeDocument/2006/relationships/image" Target="../media/image119.png"/><Relationship Id="rId7" Type="http://schemas.openxmlformats.org/officeDocument/2006/relationships/image" Target="../media/image123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2.jpeg"/><Relationship Id="rId5" Type="http://schemas.openxmlformats.org/officeDocument/2006/relationships/image" Target="../media/image121.png"/><Relationship Id="rId10" Type="http://schemas.openxmlformats.org/officeDocument/2006/relationships/image" Target="../media/image126.png"/><Relationship Id="rId4" Type="http://schemas.openxmlformats.org/officeDocument/2006/relationships/image" Target="../media/image120.png"/><Relationship Id="rId9" Type="http://schemas.openxmlformats.org/officeDocument/2006/relationships/image" Target="../media/image125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8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3.jpeg"/><Relationship Id="rId4" Type="http://schemas.openxmlformats.org/officeDocument/2006/relationships/image" Target="../media/image132.jpe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3" Type="http://schemas.openxmlformats.org/officeDocument/2006/relationships/image" Target="../media/image134.png"/><Relationship Id="rId7" Type="http://schemas.openxmlformats.org/officeDocument/2006/relationships/image" Target="../media/image138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7.jpeg"/><Relationship Id="rId11" Type="http://schemas.openxmlformats.org/officeDocument/2006/relationships/image" Target="../media/image142.png"/><Relationship Id="rId5" Type="http://schemas.openxmlformats.org/officeDocument/2006/relationships/image" Target="../media/image136.png"/><Relationship Id="rId10" Type="http://schemas.openxmlformats.org/officeDocument/2006/relationships/image" Target="../media/image141.jpeg"/><Relationship Id="rId4" Type="http://schemas.openxmlformats.org/officeDocument/2006/relationships/image" Target="../media/image135.png"/><Relationship Id="rId9" Type="http://schemas.openxmlformats.org/officeDocument/2006/relationships/image" Target="../media/image140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jpeg"/><Relationship Id="rId13" Type="http://schemas.openxmlformats.org/officeDocument/2006/relationships/image" Target="../media/image153.jpeg"/><Relationship Id="rId18" Type="http://schemas.openxmlformats.org/officeDocument/2006/relationships/image" Target="../media/image158.jpeg"/><Relationship Id="rId3" Type="http://schemas.openxmlformats.org/officeDocument/2006/relationships/image" Target="../media/image143.jpeg"/><Relationship Id="rId21" Type="http://schemas.openxmlformats.org/officeDocument/2006/relationships/image" Target="../media/image161.jpeg"/><Relationship Id="rId7" Type="http://schemas.openxmlformats.org/officeDocument/2006/relationships/image" Target="../media/image147.jpeg"/><Relationship Id="rId12" Type="http://schemas.openxmlformats.org/officeDocument/2006/relationships/image" Target="../media/image152.jpeg"/><Relationship Id="rId17" Type="http://schemas.openxmlformats.org/officeDocument/2006/relationships/image" Target="../media/image157.jpeg"/><Relationship Id="rId2" Type="http://schemas.openxmlformats.org/officeDocument/2006/relationships/notesSlide" Target="../notesSlides/notesSlide63.xml"/><Relationship Id="rId16" Type="http://schemas.openxmlformats.org/officeDocument/2006/relationships/image" Target="../media/image156.jpeg"/><Relationship Id="rId20" Type="http://schemas.openxmlformats.org/officeDocument/2006/relationships/image" Target="../media/image1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6.jpeg"/><Relationship Id="rId11" Type="http://schemas.openxmlformats.org/officeDocument/2006/relationships/image" Target="../media/image151.jpeg"/><Relationship Id="rId24" Type="http://schemas.openxmlformats.org/officeDocument/2006/relationships/image" Target="../media/image164.jpeg"/><Relationship Id="rId5" Type="http://schemas.openxmlformats.org/officeDocument/2006/relationships/image" Target="../media/image145.jpeg"/><Relationship Id="rId15" Type="http://schemas.openxmlformats.org/officeDocument/2006/relationships/image" Target="../media/image155.jpeg"/><Relationship Id="rId23" Type="http://schemas.openxmlformats.org/officeDocument/2006/relationships/image" Target="../media/image163.jpeg"/><Relationship Id="rId10" Type="http://schemas.openxmlformats.org/officeDocument/2006/relationships/image" Target="../media/image150.jpeg"/><Relationship Id="rId19" Type="http://schemas.openxmlformats.org/officeDocument/2006/relationships/image" Target="../media/image159.jpeg"/><Relationship Id="rId4" Type="http://schemas.openxmlformats.org/officeDocument/2006/relationships/image" Target="../media/image144.jpeg"/><Relationship Id="rId9" Type="http://schemas.openxmlformats.org/officeDocument/2006/relationships/image" Target="../media/image149.jpeg"/><Relationship Id="rId14" Type="http://schemas.openxmlformats.org/officeDocument/2006/relationships/image" Target="../media/image154.jpeg"/><Relationship Id="rId22" Type="http://schemas.openxmlformats.org/officeDocument/2006/relationships/image" Target="../media/image162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928813" y="2000250"/>
            <a:ext cx="7215187" cy="218521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>
              <a:defRPr/>
            </a:pPr>
            <a:r>
              <a:rPr lang="en-US" sz="6800" i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000099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Batang" pitchFamily="18" charset="-127"/>
                <a:cs typeface="Tahoma" pitchFamily="34" charset="0"/>
              </a:rPr>
              <a:t>Welcome to the Lions Club</a:t>
            </a:r>
          </a:p>
        </p:txBody>
      </p:sp>
      <p:sp>
        <p:nvSpPr>
          <p:cNvPr id="13315" name="Rectangle 13"/>
          <p:cNvSpPr>
            <a:spLocks noChangeArrowheads="1"/>
          </p:cNvSpPr>
          <p:nvPr/>
        </p:nvSpPr>
        <p:spPr bwMode="auto">
          <a:xfrm>
            <a:off x="1835150" y="5013176"/>
            <a:ext cx="73088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5400" b="0" i="0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  <a:sym typeface="Wingdings" pitchFamily="2" charset="2"/>
              </a:rPr>
              <a:t>A Brief Orientation</a:t>
            </a:r>
            <a:endParaRPr lang="en-US" altLang="en-US" sz="4800" b="0" i="0" dirty="0">
              <a:solidFill>
                <a:srgbClr val="33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  <a:sym typeface="Wingdings" pitchFamily="2" charset="2"/>
            </a:endParaRPr>
          </a:p>
        </p:txBody>
      </p:sp>
      <p:pic>
        <p:nvPicPr>
          <p:cNvPr id="13316" name="Picture 6" descr="LionsPPT_banner_2.jpg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41288"/>
            <a:ext cx="7308850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mp_loop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928813" y="260350"/>
            <a:ext cx="7035800" cy="1138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6800" i="0" dirty="0">
                <a:solidFill>
                  <a:srgbClr val="0000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Batang" pitchFamily="18" charset="-127"/>
                <a:cs typeface="Tahoma" pitchFamily="34" charset="0"/>
              </a:rPr>
              <a:t>1917</a:t>
            </a:r>
          </a:p>
        </p:txBody>
      </p:sp>
      <p:pic>
        <p:nvPicPr>
          <p:cNvPr id="54280" name="Picture 8" descr="C:\Users\mroth\Pictures\first-board-1917-col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33650" y="1557338"/>
            <a:ext cx="5826125" cy="363537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0" name="Rectangle 15"/>
          <p:cNvSpPr>
            <a:spLocks noChangeArrowheads="1"/>
          </p:cNvSpPr>
          <p:nvPr/>
        </p:nvSpPr>
        <p:spPr bwMode="auto">
          <a:xfrm>
            <a:off x="1819275" y="5216525"/>
            <a:ext cx="7308850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000" b="0" i="0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  <a:sym typeface="Wingdings" pitchFamily="2" charset="2"/>
              </a:rPr>
              <a:t>The Business Circle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000" b="0" i="0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  <a:sym typeface="Wingdings" pitchFamily="2" charset="2"/>
              </a:rPr>
              <a:t>Of Chicago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1917</a:t>
            </a:r>
          </a:p>
        </p:txBody>
      </p:sp>
      <p:sp>
        <p:nvSpPr>
          <p:cNvPr id="1030" name="Text Box 2"/>
          <p:cNvSpPr txBox="1">
            <a:spLocks noChangeArrowheads="1"/>
          </p:cNvSpPr>
          <p:nvPr/>
        </p:nvSpPr>
        <p:spPr bwMode="auto">
          <a:xfrm>
            <a:off x="1828800" y="2544763"/>
            <a:ext cx="3857625" cy="280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Melvin Jones establishes the Association of </a:t>
            </a:r>
          </a:p>
          <a:p>
            <a:pPr algn="ctr">
              <a:defRPr/>
            </a:pPr>
            <a:r>
              <a:rPr lang="en-US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Clubs </a:t>
            </a:r>
          </a:p>
        </p:txBody>
      </p:sp>
      <p:pic>
        <p:nvPicPr>
          <p:cNvPr id="16392" name="Picture 8" descr="C:\Users\mroth\Pictures\LCI History\Mel 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2420938"/>
            <a:ext cx="2686050" cy="2903537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8" t="3789" r="3557" b="31619"/>
          <a:stretch>
            <a:fillRect/>
          </a:stretch>
        </p:blipFill>
        <p:spPr bwMode="auto">
          <a:xfrm>
            <a:off x="3373438" y="1916113"/>
            <a:ext cx="4225925" cy="2271712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1917</a:t>
            </a:r>
          </a:p>
        </p:txBody>
      </p:sp>
      <p:sp>
        <p:nvSpPr>
          <p:cNvPr id="1030" name="Text Box 2"/>
          <p:cNvSpPr txBox="1">
            <a:spLocks noChangeArrowheads="1"/>
          </p:cNvSpPr>
          <p:nvPr/>
        </p:nvSpPr>
        <p:spPr bwMode="auto">
          <a:xfrm>
            <a:off x="1828800" y="3598863"/>
            <a:ext cx="7315200" cy="2278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100" b="0" i="0" dirty="0">
                <a:ln w="1270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tx1">
                    <a:lumMod val="20000"/>
                    <a:lumOff val="80000"/>
                  </a:schemeClr>
                </a:solidFill>
                <a:latin typeface="Tahoma" pitchFamily="34" charset="0"/>
                <a:cs typeface="Tahoma" pitchFamily="34" charset="0"/>
              </a:rPr>
              <a:t>First Lions Club Meeting</a:t>
            </a:r>
          </a:p>
          <a:p>
            <a:pPr algn="ctr">
              <a:defRPr/>
            </a:pPr>
            <a:endParaRPr lang="en-US" sz="1400" b="0" i="0" dirty="0">
              <a:solidFill>
                <a:schemeClr val="tx1">
                  <a:lumMod val="20000"/>
                  <a:lumOff val="8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29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June 7, 1917</a:t>
            </a:r>
          </a:p>
          <a:p>
            <a:pPr algn="ctr">
              <a:defRPr/>
            </a:pPr>
            <a:r>
              <a:rPr lang="en-US" sz="29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Chicago, Illinois</a:t>
            </a:r>
          </a:p>
          <a:p>
            <a:pPr algn="ctr">
              <a:defRPr/>
            </a:pPr>
            <a:endParaRPr lang="en-US" sz="10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29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The East Room of the LaSalle Hotel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798638" y="6016625"/>
            <a:ext cx="7315200" cy="523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i="0" dirty="0">
                <a:ln w="3175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27</a:t>
            </a: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Clubs from </a:t>
            </a:r>
            <a:r>
              <a:rPr lang="en-US" sz="2800" i="0" dirty="0">
                <a:ln w="3175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9</a:t>
            </a: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States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1828800" y="188913"/>
            <a:ext cx="7315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2075" tIns="46038" rIns="92075" bIns="46038" anchor="ctr"/>
          <a:lstStyle/>
          <a:p>
            <a:pPr algn="ctr">
              <a:defRPr/>
            </a:pPr>
            <a:r>
              <a:rPr kumimoji="0" lang="en-US" i="0" kern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ea typeface="+mj-ea"/>
                <a:cs typeface="Tahoma" pitchFamily="34" charset="0"/>
              </a:rPr>
              <a:t>Lions Clubs International</a:t>
            </a:r>
          </a:p>
          <a:p>
            <a:pPr algn="ctr">
              <a:defRPr/>
            </a:pPr>
            <a:r>
              <a:rPr kumimoji="0" lang="en-US" i="0" kern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ea typeface="+mj-ea"/>
                <a:cs typeface="Tahoma" pitchFamily="34" charset="0"/>
              </a:rPr>
              <a:t>First Annual Convention</a:t>
            </a:r>
          </a:p>
        </p:txBody>
      </p:sp>
      <p:pic>
        <p:nvPicPr>
          <p:cNvPr id="15365" name="Picture 5" descr="C:\Users\mroth\Pictures\LCI History\1st international-conven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544" y="2276872"/>
            <a:ext cx="3617104" cy="3527772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C:\Users\mroth\Pictures\LCI History\Original Logo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00" b="5518"/>
          <a:stretch/>
        </p:blipFill>
        <p:spPr bwMode="auto">
          <a:xfrm>
            <a:off x="5148064" y="2132856"/>
            <a:ext cx="2328672" cy="216884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705225" y="4868863"/>
            <a:ext cx="5259263" cy="15700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Adolphus Hotel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Dallas, Texas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October 9-11, 1917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1918</a:t>
            </a:r>
          </a:p>
        </p:txBody>
      </p:sp>
      <p:sp>
        <p:nvSpPr>
          <p:cNvPr id="1030" name="Text Box 2"/>
          <p:cNvSpPr txBox="1">
            <a:spLocks noChangeArrowheads="1"/>
          </p:cNvSpPr>
          <p:nvPr/>
        </p:nvSpPr>
        <p:spPr bwMode="auto">
          <a:xfrm>
            <a:off x="3790950" y="2073226"/>
            <a:ext cx="5353050" cy="1446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Code of Ethics</a:t>
            </a:r>
          </a:p>
          <a:p>
            <a:pPr algn="ctr">
              <a:defRPr/>
            </a:pPr>
            <a:r>
              <a:rPr lang="en-US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Objects</a:t>
            </a:r>
          </a:p>
        </p:txBody>
      </p:sp>
      <p:pic>
        <p:nvPicPr>
          <p:cNvPr id="17414" name="Picture 6" descr="C:\Users\mroth\Pictures\LCI History\lions_ethic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8488" y="2071688"/>
            <a:ext cx="3087687" cy="407987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790950" y="4005064"/>
            <a:ext cx="5245546" cy="224676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Drafted by 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 George M. Cunningham, Secretary, Houston Central Lions Club and 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1</a:t>
            </a:r>
            <a:r>
              <a:rPr lang="en-US" sz="2800" b="0" i="0" baseline="3000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st</a:t>
            </a: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District Governor in Texas</a:t>
            </a:r>
            <a:endParaRPr lang="en-US" sz="18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1918</a:t>
            </a:r>
          </a:p>
        </p:txBody>
      </p:sp>
      <p:sp>
        <p:nvSpPr>
          <p:cNvPr id="1030" name="Text Box 2"/>
          <p:cNvSpPr txBox="1">
            <a:spLocks noChangeArrowheads="1"/>
          </p:cNvSpPr>
          <p:nvPr/>
        </p:nvSpPr>
        <p:spPr bwMode="auto">
          <a:xfrm>
            <a:off x="3348038" y="5373216"/>
            <a:ext cx="5795962" cy="1292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Magazine Debuts</a:t>
            </a:r>
          </a:p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Published in </a:t>
            </a:r>
            <a:r>
              <a:rPr lang="en-US" sz="2400" i="0" dirty="0">
                <a:ln w="3175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32</a:t>
            </a: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Editions, </a:t>
            </a:r>
            <a:r>
              <a:rPr lang="en-US" sz="2400" i="0" dirty="0">
                <a:ln w="3175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20</a:t>
            </a: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Languages</a:t>
            </a:r>
          </a:p>
          <a:p>
            <a:pPr algn="ctr">
              <a:defRPr/>
            </a:pPr>
            <a:r>
              <a:rPr lang="en-US" sz="1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As well as an audio version for the visually impaired</a:t>
            </a:r>
            <a:endParaRPr lang="en-US" sz="24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96259" name="Picture 3" descr="C:\Users\mroth\Pictures\LCI History\1st LIONS Magazin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1893888"/>
            <a:ext cx="2870200" cy="4189412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260" name="Picture 4" descr="C:\Users\mroth\Pictures\LCI History\Cover-Lion-Magazine-2017-4-5-600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20272" y="2176790"/>
            <a:ext cx="1900238" cy="249555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905" y="2852936"/>
            <a:ext cx="958505" cy="1967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 descr="Content Cover Thumbnail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20888"/>
            <a:ext cx="2062439" cy="2668414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1919</a:t>
            </a:r>
          </a:p>
        </p:txBody>
      </p:sp>
      <p:sp>
        <p:nvSpPr>
          <p:cNvPr id="1030" name="Text Box 2"/>
          <p:cNvSpPr txBox="1">
            <a:spLocks noChangeArrowheads="1"/>
          </p:cNvSpPr>
          <p:nvPr/>
        </p:nvSpPr>
        <p:spPr bwMode="auto">
          <a:xfrm>
            <a:off x="1828800" y="5516563"/>
            <a:ext cx="7315200" cy="9540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Lions’ Slogan emerges from a speech by 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 Halsted Ritter at the 1919 Convention</a:t>
            </a:r>
          </a:p>
        </p:txBody>
      </p:sp>
      <p:pic>
        <p:nvPicPr>
          <p:cNvPr id="97282" name="Picture 2" descr="C:\Users\mroth\Pictures\LCI History\letterhead.jpg"/>
          <p:cNvPicPr>
            <a:picLocks noChangeAspect="1" noChangeArrowheads="1"/>
          </p:cNvPicPr>
          <p:nvPr/>
        </p:nvPicPr>
        <p:blipFill rotWithShape="1">
          <a:blip r:embed="rId3"/>
          <a:srcRect l="4673" t="7114" r="3990" b="25777"/>
          <a:stretch/>
        </p:blipFill>
        <p:spPr bwMode="auto">
          <a:xfrm>
            <a:off x="995363" y="2060575"/>
            <a:ext cx="7153275" cy="207327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0" y="4581128"/>
            <a:ext cx="9144000" cy="55399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000" i="0" dirty="0">
                <a:ln w="3175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25000"/>
                  </a:schemeClr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Liberty - Intelligence - Our - Nations - Safety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857375" y="2714625"/>
            <a:ext cx="6891089" cy="3139321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404813" indent="-288925"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3600" dirty="0">
                <a:ln w="3175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Tahoma" pitchFamily="34" charset="0"/>
              </a:rPr>
              <a:t>“You can’t get very far until you start doing something for someone else.”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3600" dirty="0">
                <a:solidFill>
                  <a:srgbClr val="001B6D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Tahoma" pitchFamily="34" charset="0"/>
                <a:cs typeface="Tahoma" pitchFamily="34" charset="0"/>
              </a:rPr>
              <a:t>                                                                </a:t>
            </a:r>
            <a:r>
              <a:rPr lang="en-US" altLang="en-US" sz="360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- </a:t>
            </a:r>
            <a:r>
              <a:rPr lang="en-US" altLang="en-US" sz="36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The Jones Law</a:t>
            </a:r>
          </a:p>
        </p:txBody>
      </p:sp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kumimoji="0" lang="en-US" sz="3600" b="0" i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itz-Quad" pitchFamily="18" charset="0"/>
              <a:cs typeface="+mn-cs"/>
            </a:endParaRPr>
          </a:p>
        </p:txBody>
      </p:sp>
      <p:graphicFrame>
        <p:nvGraphicFramePr>
          <p:cNvPr id="23556" name="Object 0"/>
          <p:cNvGraphicFramePr>
            <a:graphicFrameLocks noChangeAspect="1"/>
          </p:cNvGraphicFramePr>
          <p:nvPr/>
        </p:nvGraphicFramePr>
        <p:xfrm>
          <a:off x="7000875" y="357188"/>
          <a:ext cx="1571625" cy="189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18" name="Photo Editor Photo" r:id="rId4" imgW="1428949" imgH="1724266" progId="">
                  <p:embed/>
                </p:oleObj>
              </mc:Choice>
              <mc:Fallback>
                <p:oleObj name="Photo Editor Photo" r:id="rId4" imgW="1428949" imgH="1724266" progId="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0875" y="357188"/>
                        <a:ext cx="1571625" cy="1895475"/>
                      </a:xfrm>
                      <a:prstGeom prst="rect">
                        <a:avLst/>
                      </a:prstGeom>
                      <a:noFill/>
                      <a:ln w="571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1920</a:t>
            </a:r>
          </a:p>
        </p:txBody>
      </p:sp>
      <p:sp>
        <p:nvSpPr>
          <p:cNvPr id="13317" name="TextBox 11"/>
          <p:cNvSpPr txBox="1">
            <a:spLocks noChangeArrowheads="1"/>
          </p:cNvSpPr>
          <p:nvPr/>
        </p:nvSpPr>
        <p:spPr bwMode="auto">
          <a:xfrm>
            <a:off x="1735794" y="5589240"/>
            <a:ext cx="74183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Lioness Clubs Established</a:t>
            </a:r>
            <a:endParaRPr lang="en-US" sz="3200" b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ADC1E7A-DEF0-4A0B-96CB-D30163FF2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1988840"/>
            <a:ext cx="5580112" cy="3151579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187E75-E8D2-4063-85A2-EE5A73E900C2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85184"/>
            <a:ext cx="1347340" cy="1412809"/>
          </a:xfrm>
          <a:prstGeom prst="ellipse">
            <a:avLst/>
          </a:prstGeom>
          <a:ln w="3175" cap="rnd"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1920</a:t>
            </a:r>
          </a:p>
        </p:txBody>
      </p:sp>
      <p:pic>
        <p:nvPicPr>
          <p:cNvPr id="23555" name="Picture 2051" descr="C:\Documents and Settings\LKlaban\Local Settings\Temporary Internet Files\Content.IE5\VX4TN7D4\MCFL00027_0000[1].wmf"/>
          <p:cNvPicPr>
            <a:picLocks noChangeAspect="1" noChangeArrowheads="1"/>
          </p:cNvPicPr>
          <p:nvPr/>
        </p:nvPicPr>
        <p:blipFill rotWithShape="1">
          <a:blip r:embed="rId3"/>
          <a:srcRect l="2119" t="2105" r="1060" b="2126"/>
          <a:stretch/>
        </p:blipFill>
        <p:spPr bwMode="auto">
          <a:xfrm>
            <a:off x="5072063" y="2890838"/>
            <a:ext cx="3457575" cy="172402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317" name="TextBox 11"/>
          <p:cNvSpPr txBox="1">
            <a:spLocks noChangeArrowheads="1"/>
          </p:cNvSpPr>
          <p:nvPr/>
        </p:nvSpPr>
        <p:spPr bwMode="auto">
          <a:xfrm>
            <a:off x="1740324" y="5256972"/>
            <a:ext cx="741838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Clubs becomes International by chartering the Border Cities Lions Club in Windsor, Ontario, Canada</a:t>
            </a:r>
            <a:endParaRPr lang="en-US" sz="3200" b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9461" name="Picture 5" descr="C:\Users\mroth\Pictures\LCI History\j2s01-int-ex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9" y="2060575"/>
            <a:ext cx="3096716" cy="3022371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061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2051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1925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8675" name="TextBox 6"/>
          <p:cNvSpPr txBox="1">
            <a:spLocks noChangeArrowheads="1"/>
          </p:cNvSpPr>
          <p:nvPr/>
        </p:nvSpPr>
        <p:spPr bwMode="auto">
          <a:xfrm>
            <a:off x="3203848" y="2060848"/>
            <a:ext cx="5940152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0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Helen Keller addresses the International convention and challenges Lions to  become “</a:t>
            </a:r>
            <a:r>
              <a:rPr lang="en-US" altLang="en-US" sz="4000" i="0" dirty="0">
                <a:ln w="3175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Tahoma" pitchFamily="34" charset="0"/>
              </a:rPr>
              <a:t>Knights of the Blind</a:t>
            </a:r>
            <a:r>
              <a:rPr lang="en-US" altLang="en-US" sz="40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” in the crusade against darkness.</a:t>
            </a:r>
          </a:p>
        </p:txBody>
      </p:sp>
      <p:pic>
        <p:nvPicPr>
          <p:cNvPr id="20486" name="Picture 6" descr="C:\Users\mroth\Pictures\LCI History\Helen 'larg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400" y="2336800"/>
            <a:ext cx="2725440" cy="340680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9641E9-E662-4E20-8267-E6AF478D6BAE}"/>
              </a:ext>
            </a:extLst>
          </p:cNvPr>
          <p:cNvSpPr txBox="1"/>
          <p:nvPr/>
        </p:nvSpPr>
        <p:spPr>
          <a:xfrm>
            <a:off x="-108520" y="6021288"/>
            <a:ext cx="201622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i="0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r>
              <a:rPr lang="en-US" sz="1700" i="0" baseline="30000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US" sz="1700" i="0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Convention</a:t>
            </a:r>
          </a:p>
          <a:p>
            <a:pPr algn="ctr"/>
            <a:r>
              <a:rPr lang="en-US" sz="1700" i="0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Cedar Point, OH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027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1929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34819" name="Group 1032"/>
          <p:cNvGrpSpPr>
            <a:grpSpLocks/>
          </p:cNvGrpSpPr>
          <p:nvPr/>
        </p:nvGrpSpPr>
        <p:grpSpPr bwMode="auto">
          <a:xfrm>
            <a:off x="1089025" y="2209800"/>
            <a:ext cx="6965950" cy="2438400"/>
            <a:chOff x="0" y="0"/>
            <a:chExt cx="4388" cy="1536"/>
          </a:xfrm>
        </p:grpSpPr>
        <p:sp>
          <p:nvSpPr>
            <p:cNvPr id="203781" name="Rectangle 1029"/>
            <p:cNvSpPr>
              <a:spLocks noChangeArrowheads="1"/>
            </p:cNvSpPr>
            <p:nvPr/>
          </p:nvSpPr>
          <p:spPr bwMode="auto">
            <a:xfrm>
              <a:off x="0" y="0"/>
              <a:ext cx="4388" cy="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4825" name="Rectangle 1030"/>
            <p:cNvSpPr>
              <a:spLocks noChangeArrowheads="1"/>
            </p:cNvSpPr>
            <p:nvPr/>
          </p:nvSpPr>
          <p:spPr bwMode="auto">
            <a:xfrm>
              <a:off x="0" y="0"/>
              <a:ext cx="4388" cy="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" pitchFamily="2" charset="2"/>
                <a:buChar char=""/>
                <a:defRPr sz="22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ts val="18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"/>
                <a:defRPr sz="20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ts val="1200"/>
                </a:spcBef>
                <a:buClr>
                  <a:srgbClr val="3456A8"/>
                </a:buClr>
                <a:buSzPct val="80000"/>
                <a:buFont typeface="Wingdings" pitchFamily="2" charset="2"/>
                <a:buChar char=""/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ts val="1200"/>
                </a:spcBef>
                <a:buClr>
                  <a:srgbClr val="365BB0"/>
                </a:buClr>
                <a:buSzPct val="80000"/>
                <a:buFont typeface="Wingdings" pitchFamily="2" charset="2"/>
                <a:buChar char="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ts val="1200"/>
                </a:spcBef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GB" altLang="en-US" sz="1000" b="0" i="0">
                  <a:solidFill>
                    <a:srgbClr val="333333"/>
                  </a:solidFill>
                  <a:latin typeface="Arial" pitchFamily="34" charset="0"/>
                </a:rPr>
                <a:t>  </a:t>
              </a:r>
              <a:r>
                <a:rPr lang="en-GB" altLang="en-US" sz="14400" b="0" i="0">
                  <a:solidFill>
                    <a:srgbClr val="333333"/>
                  </a:solidFill>
                  <a:latin typeface="Arial" pitchFamily="34" charset="0"/>
                </a:rPr>
                <a:t> </a:t>
              </a:r>
              <a:r>
                <a:rPr lang="en-GB" altLang="en-US" sz="1000" b="0" i="0">
                  <a:solidFill>
                    <a:srgbClr val="333333"/>
                  </a:solidFill>
                  <a:latin typeface="Arial" pitchFamily="34" charset="0"/>
                </a:rPr>
                <a:t>                                                                </a:t>
              </a:r>
              <a:endParaRPr lang="en-GB" altLang="en-US" sz="900" b="0" i="0">
                <a:solidFill>
                  <a:srgbClr val="333333"/>
                </a:solidFill>
                <a:latin typeface="Arial" pitchFamily="34" charset="0"/>
              </a:endParaRP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en-GB" altLang="en-US" sz="1000" b="0" i="0">
                <a:solidFill>
                  <a:srgbClr val="333333"/>
                </a:solidFill>
                <a:latin typeface="Arial" pitchFamily="34" charset="0"/>
              </a:endParaRPr>
            </a:p>
          </p:txBody>
        </p:sp>
      </p:grpSp>
      <p:sp>
        <p:nvSpPr>
          <p:cNvPr id="14342" name="TextBox 9"/>
          <p:cNvSpPr txBox="1">
            <a:spLocks noChangeArrowheads="1"/>
          </p:cNvSpPr>
          <p:nvPr/>
        </p:nvSpPr>
        <p:spPr bwMode="auto">
          <a:xfrm>
            <a:off x="3132138" y="2193925"/>
            <a:ext cx="60118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Berkeley Lions Club forms first Boy Scout Troop composed entirely of blind boys</a:t>
            </a:r>
          </a:p>
        </p:txBody>
      </p:sp>
      <p:pic>
        <p:nvPicPr>
          <p:cNvPr id="229378" name="Picture 2" descr="C:\Users\mroth\Pictures\LCI History\BSA Blind Boy.jpg"/>
          <p:cNvPicPr>
            <a:picLocks noChangeAspect="1" noChangeArrowheads="1"/>
          </p:cNvPicPr>
          <p:nvPr/>
        </p:nvPicPr>
        <p:blipFill rotWithShape="1">
          <a:blip r:embed="rId3"/>
          <a:srcRect l="5780" t="1410" r="3592" b="2941"/>
          <a:stretch/>
        </p:blipFill>
        <p:spPr bwMode="auto">
          <a:xfrm>
            <a:off x="555625" y="2422525"/>
            <a:ext cx="2279650" cy="3833813"/>
          </a:xfrm>
          <a:prstGeom prst="rect">
            <a:avLst/>
          </a:prstGeom>
          <a:ln w="57150"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379" name="Picture 3" descr="C:\Users\mroth\Pictures\LCI History\BSA 1.jp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447" y="4038479"/>
            <a:ext cx="1556925" cy="2335387"/>
          </a:xfrm>
          <a:prstGeom prst="rect">
            <a:avLst/>
          </a:prstGeom>
          <a:ln w="57150">
            <a:solidFill>
              <a:schemeClr val="bg2">
                <a:lumMod val="9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380" name="Picture 4" descr="C:\Users\mroth\Pictures\LCI History\BSA logo 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1275" y="4370388"/>
            <a:ext cx="1117600" cy="1233487"/>
          </a:xfrm>
          <a:prstGeom prst="rect">
            <a:avLst/>
          </a:prstGeom>
          <a:ln>
            <a:noFill/>
          </a:ln>
          <a:effectLst>
            <a:glow rad="101600">
              <a:schemeClr val="tx1">
                <a:lumMod val="20000"/>
                <a:lumOff val="80000"/>
                <a:alpha val="6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027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1930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35843" name="Group 1032"/>
          <p:cNvGrpSpPr>
            <a:grpSpLocks/>
          </p:cNvGrpSpPr>
          <p:nvPr/>
        </p:nvGrpSpPr>
        <p:grpSpPr bwMode="auto">
          <a:xfrm>
            <a:off x="1089025" y="2209800"/>
            <a:ext cx="6965950" cy="2438400"/>
            <a:chOff x="0" y="0"/>
            <a:chExt cx="4388" cy="1536"/>
          </a:xfrm>
        </p:grpSpPr>
        <p:sp>
          <p:nvSpPr>
            <p:cNvPr id="203781" name="Rectangle 1029"/>
            <p:cNvSpPr>
              <a:spLocks noChangeArrowheads="1"/>
            </p:cNvSpPr>
            <p:nvPr/>
          </p:nvSpPr>
          <p:spPr bwMode="auto">
            <a:xfrm>
              <a:off x="0" y="0"/>
              <a:ext cx="4388" cy="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5848" name="Rectangle 1030"/>
            <p:cNvSpPr>
              <a:spLocks noChangeArrowheads="1"/>
            </p:cNvSpPr>
            <p:nvPr/>
          </p:nvSpPr>
          <p:spPr bwMode="auto">
            <a:xfrm>
              <a:off x="0" y="0"/>
              <a:ext cx="4388" cy="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" pitchFamily="2" charset="2"/>
                <a:buChar char=""/>
                <a:defRPr sz="22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ts val="18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"/>
                <a:defRPr sz="20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ts val="1200"/>
                </a:spcBef>
                <a:buClr>
                  <a:srgbClr val="3456A8"/>
                </a:buClr>
                <a:buSzPct val="80000"/>
                <a:buFont typeface="Wingdings" pitchFamily="2" charset="2"/>
                <a:buChar char=""/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ts val="1200"/>
                </a:spcBef>
                <a:buClr>
                  <a:srgbClr val="365BB0"/>
                </a:buClr>
                <a:buSzPct val="80000"/>
                <a:buFont typeface="Wingdings" pitchFamily="2" charset="2"/>
                <a:buChar char="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ts val="1200"/>
                </a:spcBef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GB" altLang="en-US" sz="1000" b="0" i="0">
                  <a:solidFill>
                    <a:srgbClr val="333333"/>
                  </a:solidFill>
                  <a:latin typeface="Arial" pitchFamily="34" charset="0"/>
                </a:rPr>
                <a:t>  </a:t>
              </a:r>
              <a:r>
                <a:rPr lang="en-GB" altLang="en-US" sz="14400" b="0" i="0">
                  <a:solidFill>
                    <a:srgbClr val="333333"/>
                  </a:solidFill>
                  <a:latin typeface="Arial" pitchFamily="34" charset="0"/>
                </a:rPr>
                <a:t> </a:t>
              </a:r>
              <a:r>
                <a:rPr lang="en-GB" altLang="en-US" sz="1000" b="0" i="0">
                  <a:solidFill>
                    <a:srgbClr val="333333"/>
                  </a:solidFill>
                  <a:latin typeface="Arial" pitchFamily="34" charset="0"/>
                </a:rPr>
                <a:t>                                                                </a:t>
              </a:r>
              <a:endParaRPr lang="en-GB" altLang="en-US" sz="900" b="0" i="0">
                <a:solidFill>
                  <a:srgbClr val="333333"/>
                </a:solidFill>
                <a:latin typeface="Arial" pitchFamily="34" charset="0"/>
              </a:endParaRP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en-GB" altLang="en-US" sz="1000" b="0" i="0">
                <a:solidFill>
                  <a:srgbClr val="333333"/>
                </a:solidFill>
                <a:latin typeface="Arial" pitchFamily="34" charset="0"/>
              </a:endParaRPr>
            </a:p>
          </p:txBody>
        </p:sp>
      </p:grpSp>
      <p:sp>
        <p:nvSpPr>
          <p:cNvPr id="14342" name="TextBox 9"/>
          <p:cNvSpPr txBox="1">
            <a:spLocks noChangeArrowheads="1"/>
          </p:cNvSpPr>
          <p:nvPr/>
        </p:nvSpPr>
        <p:spPr bwMode="auto">
          <a:xfrm>
            <a:off x="1839913" y="5013325"/>
            <a:ext cx="73152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 George Bonham, President of the Peoria Lions Club, introduces </a:t>
            </a:r>
          </a:p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White Canes as symbols of the blind</a:t>
            </a:r>
          </a:p>
        </p:txBody>
      </p:sp>
      <p:pic>
        <p:nvPicPr>
          <p:cNvPr id="21512" name="Picture 8" descr="C:\Users\mroth\Pictures\LCI History\white-ca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2128838"/>
            <a:ext cx="2667000" cy="260032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4" name="Picture 10" descr="C:\Users\mroth\Pictures\LCI History\white cane day 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759" y="2264228"/>
            <a:ext cx="2534298" cy="2525626"/>
          </a:xfrm>
          <a:prstGeom prst="ellipse">
            <a:avLst/>
          </a:prstGeom>
          <a:ln w="19050" cap="rnd">
            <a:solidFill>
              <a:srgbClr val="DC5424"/>
            </a:solidFill>
            <a:prstDash val="solid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027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1931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35843" name="Group 1032"/>
          <p:cNvGrpSpPr>
            <a:grpSpLocks/>
          </p:cNvGrpSpPr>
          <p:nvPr/>
        </p:nvGrpSpPr>
        <p:grpSpPr bwMode="auto">
          <a:xfrm>
            <a:off x="1089025" y="2209800"/>
            <a:ext cx="6965950" cy="2438400"/>
            <a:chOff x="0" y="0"/>
            <a:chExt cx="4388" cy="1536"/>
          </a:xfrm>
        </p:grpSpPr>
        <p:sp>
          <p:nvSpPr>
            <p:cNvPr id="203781" name="Rectangle 1029"/>
            <p:cNvSpPr>
              <a:spLocks noChangeArrowheads="1"/>
            </p:cNvSpPr>
            <p:nvPr/>
          </p:nvSpPr>
          <p:spPr bwMode="auto">
            <a:xfrm>
              <a:off x="0" y="0"/>
              <a:ext cx="4388" cy="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5848" name="Rectangle 1030"/>
            <p:cNvSpPr>
              <a:spLocks noChangeArrowheads="1"/>
            </p:cNvSpPr>
            <p:nvPr/>
          </p:nvSpPr>
          <p:spPr bwMode="auto">
            <a:xfrm>
              <a:off x="0" y="0"/>
              <a:ext cx="4388" cy="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" pitchFamily="2" charset="2"/>
                <a:buChar char=""/>
                <a:defRPr sz="22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ts val="18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"/>
                <a:defRPr sz="20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ts val="1200"/>
                </a:spcBef>
                <a:buClr>
                  <a:srgbClr val="3456A8"/>
                </a:buClr>
                <a:buSzPct val="80000"/>
                <a:buFont typeface="Wingdings" pitchFamily="2" charset="2"/>
                <a:buChar char=""/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ts val="1200"/>
                </a:spcBef>
                <a:buClr>
                  <a:srgbClr val="365BB0"/>
                </a:buClr>
                <a:buSzPct val="80000"/>
                <a:buFont typeface="Wingdings" pitchFamily="2" charset="2"/>
                <a:buChar char="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ts val="1200"/>
                </a:spcBef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GB" altLang="en-US" sz="1000" b="0" i="0">
                  <a:solidFill>
                    <a:srgbClr val="333333"/>
                  </a:solidFill>
                  <a:latin typeface="Arial" pitchFamily="34" charset="0"/>
                </a:rPr>
                <a:t>  </a:t>
              </a:r>
              <a:r>
                <a:rPr lang="en-GB" altLang="en-US" sz="14400" b="0" i="0">
                  <a:solidFill>
                    <a:srgbClr val="333333"/>
                  </a:solidFill>
                  <a:latin typeface="Arial" pitchFamily="34" charset="0"/>
                </a:rPr>
                <a:t> </a:t>
              </a:r>
              <a:r>
                <a:rPr lang="en-GB" altLang="en-US" sz="1000" b="0" i="0">
                  <a:solidFill>
                    <a:srgbClr val="333333"/>
                  </a:solidFill>
                  <a:latin typeface="Arial" pitchFamily="34" charset="0"/>
                </a:rPr>
                <a:t>                                                                </a:t>
              </a:r>
              <a:endParaRPr lang="en-GB" altLang="en-US" sz="900" b="0" i="0">
                <a:solidFill>
                  <a:srgbClr val="333333"/>
                </a:solidFill>
                <a:latin typeface="Arial" pitchFamily="34" charset="0"/>
              </a:endParaRP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en-GB" altLang="en-US" sz="1000" b="0" i="0">
                <a:solidFill>
                  <a:srgbClr val="333333"/>
                </a:solidFill>
                <a:latin typeface="Arial" pitchFamily="34" charset="0"/>
              </a:endParaRPr>
            </a:p>
          </p:txBody>
        </p:sp>
      </p:grpSp>
      <p:sp>
        <p:nvSpPr>
          <p:cNvPr id="14342" name="TextBox 9"/>
          <p:cNvSpPr txBox="1">
            <a:spLocks noChangeArrowheads="1"/>
          </p:cNvSpPr>
          <p:nvPr/>
        </p:nvSpPr>
        <p:spPr bwMode="auto">
          <a:xfrm>
            <a:off x="3419872" y="2417834"/>
            <a:ext cx="508716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host first International Convention outside of the US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6B2A61-A148-44E8-9212-B8FB90EF3B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988840"/>
            <a:ext cx="2183434" cy="4274763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9">
            <a:extLst>
              <a:ext uri="{FF2B5EF4-FFF2-40B4-BE49-F238E27FC236}">
                <a16:creationId xmlns:a16="http://schemas.microsoft.com/office/drawing/2014/main" id="{F76A1052-DCFC-483D-B069-403A45178D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888" y="4509120"/>
            <a:ext cx="508716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15</a:t>
            </a:r>
            <a:r>
              <a:rPr lang="en-US" sz="2800" b="0" i="0" baseline="3000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th</a:t>
            </a: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Annual Convention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July 14-17, 1931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Toronto, Ontario, Canada</a:t>
            </a:r>
          </a:p>
        </p:txBody>
      </p:sp>
    </p:spTree>
    <p:extLst>
      <p:ext uri="{BB962C8B-B14F-4D97-AF65-F5344CB8AC3E}">
        <p14:creationId xmlns:p14="http://schemas.microsoft.com/office/powerpoint/2010/main" val="2665244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027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1939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38915" name="Group 1032"/>
          <p:cNvGrpSpPr>
            <a:grpSpLocks/>
          </p:cNvGrpSpPr>
          <p:nvPr/>
        </p:nvGrpSpPr>
        <p:grpSpPr bwMode="auto">
          <a:xfrm>
            <a:off x="1089025" y="2209800"/>
            <a:ext cx="6965950" cy="2438400"/>
            <a:chOff x="0" y="0"/>
            <a:chExt cx="4388" cy="1536"/>
          </a:xfrm>
        </p:grpSpPr>
        <p:sp>
          <p:nvSpPr>
            <p:cNvPr id="203781" name="Rectangle 1029"/>
            <p:cNvSpPr>
              <a:spLocks noChangeArrowheads="1"/>
            </p:cNvSpPr>
            <p:nvPr/>
          </p:nvSpPr>
          <p:spPr bwMode="auto">
            <a:xfrm>
              <a:off x="0" y="0"/>
              <a:ext cx="4388" cy="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8919" name="Rectangle 1030"/>
            <p:cNvSpPr>
              <a:spLocks noChangeArrowheads="1"/>
            </p:cNvSpPr>
            <p:nvPr/>
          </p:nvSpPr>
          <p:spPr bwMode="auto">
            <a:xfrm>
              <a:off x="0" y="0"/>
              <a:ext cx="4388" cy="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" pitchFamily="2" charset="2"/>
                <a:buChar char=""/>
                <a:defRPr sz="22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ts val="18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"/>
                <a:defRPr sz="20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ts val="1200"/>
                </a:spcBef>
                <a:buClr>
                  <a:srgbClr val="3456A8"/>
                </a:buClr>
                <a:buSzPct val="80000"/>
                <a:buFont typeface="Wingdings" pitchFamily="2" charset="2"/>
                <a:buChar char=""/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ts val="1200"/>
                </a:spcBef>
                <a:buClr>
                  <a:srgbClr val="365BB0"/>
                </a:buClr>
                <a:buSzPct val="80000"/>
                <a:buFont typeface="Wingdings" pitchFamily="2" charset="2"/>
                <a:buChar char="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ts val="1200"/>
                </a:spcBef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GB" altLang="en-US" sz="1000" b="0" i="0">
                  <a:solidFill>
                    <a:srgbClr val="333333"/>
                  </a:solidFill>
                  <a:latin typeface="Arial" pitchFamily="34" charset="0"/>
                </a:rPr>
                <a:t>  </a:t>
              </a:r>
              <a:r>
                <a:rPr lang="en-GB" altLang="en-US" sz="14400" b="0" i="0">
                  <a:solidFill>
                    <a:srgbClr val="333333"/>
                  </a:solidFill>
                  <a:latin typeface="Arial" pitchFamily="34" charset="0"/>
                </a:rPr>
                <a:t> </a:t>
              </a:r>
              <a:r>
                <a:rPr lang="en-GB" altLang="en-US" sz="1000" b="0" i="0">
                  <a:solidFill>
                    <a:srgbClr val="333333"/>
                  </a:solidFill>
                  <a:latin typeface="Arial" pitchFamily="34" charset="0"/>
                </a:rPr>
                <a:t>                                                                </a:t>
              </a:r>
              <a:endParaRPr lang="en-GB" altLang="en-US" sz="900" b="0" i="0">
                <a:solidFill>
                  <a:srgbClr val="333333"/>
                </a:solidFill>
                <a:latin typeface="Arial" pitchFamily="34" charset="0"/>
              </a:endParaRP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en-GB" altLang="en-US" sz="1000" b="0" i="0">
                <a:solidFill>
                  <a:srgbClr val="333333"/>
                </a:solidFill>
                <a:latin typeface="Arial" pitchFamily="34" charset="0"/>
              </a:endParaRPr>
            </a:p>
          </p:txBody>
        </p:sp>
      </p:grpSp>
      <p:sp>
        <p:nvSpPr>
          <p:cNvPr id="14342" name="TextBox 9"/>
          <p:cNvSpPr txBox="1">
            <a:spLocks noChangeArrowheads="1"/>
          </p:cNvSpPr>
          <p:nvPr/>
        </p:nvSpPr>
        <p:spPr bwMode="auto">
          <a:xfrm>
            <a:off x="1828800" y="5157192"/>
            <a:ext cx="7315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Leader Dogs for the Blind was founded in in Rochester Hills, Michigan by the Detroit Uptown Lions Club</a:t>
            </a:r>
          </a:p>
        </p:txBody>
      </p:sp>
      <p:pic>
        <p:nvPicPr>
          <p:cNvPr id="29701" name="Picture 2" descr="C:\Users\mroth\Pictures\LCI History\Leader Dogs.tif"/>
          <p:cNvPicPr>
            <a:picLocks noChangeAspect="1" noChangeArrowheads="1"/>
          </p:cNvPicPr>
          <p:nvPr/>
        </p:nvPicPr>
        <p:blipFill rotWithShape="1">
          <a:blip r:embed="rId3"/>
          <a:srcRect l="2091"/>
          <a:stretch/>
        </p:blipFill>
        <p:spPr bwMode="auto">
          <a:xfrm>
            <a:off x="3538538" y="2116138"/>
            <a:ext cx="3981450" cy="282257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027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1939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39939" name="Group 1032"/>
          <p:cNvGrpSpPr>
            <a:grpSpLocks/>
          </p:cNvGrpSpPr>
          <p:nvPr/>
        </p:nvGrpSpPr>
        <p:grpSpPr bwMode="auto">
          <a:xfrm>
            <a:off x="1089025" y="2209800"/>
            <a:ext cx="6965950" cy="2438400"/>
            <a:chOff x="0" y="0"/>
            <a:chExt cx="4388" cy="1536"/>
          </a:xfrm>
        </p:grpSpPr>
        <p:sp>
          <p:nvSpPr>
            <p:cNvPr id="203781" name="Rectangle 1029"/>
            <p:cNvSpPr>
              <a:spLocks noChangeArrowheads="1"/>
            </p:cNvSpPr>
            <p:nvPr/>
          </p:nvSpPr>
          <p:spPr bwMode="auto">
            <a:xfrm>
              <a:off x="0" y="0"/>
              <a:ext cx="4388" cy="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9943" name="Rectangle 1030"/>
            <p:cNvSpPr>
              <a:spLocks noChangeArrowheads="1"/>
            </p:cNvSpPr>
            <p:nvPr/>
          </p:nvSpPr>
          <p:spPr bwMode="auto">
            <a:xfrm>
              <a:off x="0" y="0"/>
              <a:ext cx="4388" cy="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" pitchFamily="2" charset="2"/>
                <a:buChar char=""/>
                <a:defRPr sz="22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ts val="18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"/>
                <a:defRPr sz="20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ts val="1200"/>
                </a:spcBef>
                <a:buClr>
                  <a:srgbClr val="3456A8"/>
                </a:buClr>
                <a:buSzPct val="80000"/>
                <a:buFont typeface="Wingdings" pitchFamily="2" charset="2"/>
                <a:buChar char=""/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ts val="1200"/>
                </a:spcBef>
                <a:buClr>
                  <a:srgbClr val="365BB0"/>
                </a:buClr>
                <a:buSzPct val="80000"/>
                <a:buFont typeface="Wingdings" pitchFamily="2" charset="2"/>
                <a:buChar char="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ts val="1200"/>
                </a:spcBef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GB" altLang="en-US" sz="1000" b="0" i="0">
                  <a:solidFill>
                    <a:srgbClr val="333333"/>
                  </a:solidFill>
                  <a:latin typeface="Arial" pitchFamily="34" charset="0"/>
                </a:rPr>
                <a:t>  </a:t>
              </a:r>
              <a:r>
                <a:rPr lang="en-GB" altLang="en-US" sz="14400" b="0" i="0">
                  <a:solidFill>
                    <a:srgbClr val="333333"/>
                  </a:solidFill>
                  <a:latin typeface="Arial" pitchFamily="34" charset="0"/>
                </a:rPr>
                <a:t> </a:t>
              </a:r>
              <a:r>
                <a:rPr lang="en-GB" altLang="en-US" sz="1000" b="0" i="0">
                  <a:solidFill>
                    <a:srgbClr val="333333"/>
                  </a:solidFill>
                  <a:latin typeface="Arial" pitchFamily="34" charset="0"/>
                </a:rPr>
                <a:t>                                                                </a:t>
              </a:r>
              <a:endParaRPr lang="en-GB" altLang="en-US" sz="900" b="0" i="0">
                <a:solidFill>
                  <a:srgbClr val="333333"/>
                </a:solidFill>
                <a:latin typeface="Arial" pitchFamily="34" charset="0"/>
              </a:endParaRP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en-GB" altLang="en-US" sz="1000" b="0" i="0">
                <a:solidFill>
                  <a:srgbClr val="333333"/>
                </a:solidFill>
                <a:latin typeface="Arial" pitchFamily="34" charset="0"/>
              </a:endParaRPr>
            </a:p>
          </p:txBody>
        </p:sp>
      </p:grpSp>
      <p:sp>
        <p:nvSpPr>
          <p:cNvPr id="14342" name="TextBox 9"/>
          <p:cNvSpPr txBox="1">
            <a:spLocks noChangeArrowheads="1"/>
          </p:cNvSpPr>
          <p:nvPr/>
        </p:nvSpPr>
        <p:spPr bwMode="auto">
          <a:xfrm>
            <a:off x="1763688" y="1858801"/>
            <a:ext cx="7315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The Houston Central Lions Club donated the property to house the Lighthouse for the Blind</a:t>
            </a:r>
          </a:p>
        </p:txBody>
      </p:sp>
      <p:pic>
        <p:nvPicPr>
          <p:cNvPr id="30728" name="Picture 8" descr="C:\Users\mroth\Pictures\LCI History\Lighthouse_logo_289stac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3928" y="3731084"/>
            <a:ext cx="2865884" cy="1712577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9">
            <a:extLst>
              <a:ext uri="{FF2B5EF4-FFF2-40B4-BE49-F238E27FC236}">
                <a16:creationId xmlns:a16="http://schemas.microsoft.com/office/drawing/2014/main" id="{3B41B0F3-E28C-4B7F-A810-77A85A5564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760" y="5765271"/>
            <a:ext cx="59046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Assisting blind and visually impaired people across Texas to live independently</a:t>
            </a:r>
            <a:endParaRPr lang="en-US" sz="32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6"/>
          <p:cNvSpPr txBox="1">
            <a:spLocks noChangeArrowheads="1"/>
          </p:cNvSpPr>
          <p:nvPr/>
        </p:nvSpPr>
        <p:spPr bwMode="auto">
          <a:xfrm>
            <a:off x="1828800" y="5157788"/>
            <a:ext cx="73152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04813" indent="-288925"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The New York City Lions Club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played a key role in the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founding of the First Eye Bank</a:t>
            </a:r>
            <a:endParaRPr lang="en-US" altLang="en-US" sz="2400" b="0" i="0" dirty="0">
              <a:solidFill>
                <a:srgbClr val="001B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kumimoji="0" lang="en-US" sz="3600" b="0" i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itz-Quad" pitchFamily="18" charset="0"/>
              <a:cs typeface="+mn-cs"/>
            </a:endParaRPr>
          </a:p>
        </p:txBody>
      </p:sp>
      <p:sp>
        <p:nvSpPr>
          <p:cNvPr id="29700" name="Text Box 15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1944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1749" name="Picture 10" descr="C:\Users\mroth\Pictures\LCI History\1944 Eye Bank in NY.png"/>
          <p:cNvPicPr>
            <a:picLocks noChangeAspect="1" noChangeArrowheads="1"/>
          </p:cNvPicPr>
          <p:nvPr/>
        </p:nvPicPr>
        <p:blipFill rotWithShape="1">
          <a:blip r:embed="rId3"/>
          <a:srcRect r="2230"/>
          <a:stretch/>
        </p:blipFill>
        <p:spPr bwMode="auto">
          <a:xfrm>
            <a:off x="3725863" y="2009775"/>
            <a:ext cx="3521075" cy="285432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6"/>
          <p:cNvSpPr txBox="1">
            <a:spLocks noChangeArrowheads="1"/>
          </p:cNvSpPr>
          <p:nvPr/>
        </p:nvSpPr>
        <p:spPr bwMode="auto">
          <a:xfrm>
            <a:off x="1828800" y="4868863"/>
            <a:ext cx="73152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04813" indent="-288925"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assist in drafting the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United Nations Charter, starting a lasting bond with the UN</a:t>
            </a:r>
            <a:endParaRPr lang="en-US" altLang="en-US" sz="2800" b="0" i="0" dirty="0">
              <a:solidFill>
                <a:srgbClr val="001B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kumimoji="0" lang="en-US" sz="3600" b="0" i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itz-Quad" pitchFamily="18" charset="0"/>
              <a:cs typeface="+mn-cs"/>
            </a:endParaRPr>
          </a:p>
        </p:txBody>
      </p:sp>
      <p:sp>
        <p:nvSpPr>
          <p:cNvPr id="29700" name="Text Box 15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1945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2773" name="Picture 6" descr="C:\Users\mroth\Pictures\LCI History\U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08388" y="2033588"/>
            <a:ext cx="3756025" cy="2513012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6" name="Picture 8" descr="C:\Users\mroth\Pictures\LCI History\UN Gold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" t="2264" b="3140"/>
          <a:stretch/>
        </p:blipFill>
        <p:spPr bwMode="auto">
          <a:xfrm>
            <a:off x="683568" y="2636912"/>
            <a:ext cx="2297360" cy="2160240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6"/>
          <p:cNvSpPr txBox="1">
            <a:spLocks noChangeArrowheads="1"/>
          </p:cNvSpPr>
          <p:nvPr/>
        </p:nvSpPr>
        <p:spPr bwMode="auto">
          <a:xfrm>
            <a:off x="1649288" y="4881563"/>
            <a:ext cx="73152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404813" indent="-288925"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0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charter first clubs in Europe – Stockholm, Sweden and Geneva, Switzerland</a:t>
            </a:r>
            <a:endParaRPr lang="en-US" altLang="en-US" sz="3200" b="0" i="0" dirty="0">
              <a:solidFill>
                <a:srgbClr val="001B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kumimoji="0" lang="en-US" sz="3600" b="0" i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itz-Quad" pitchFamily="18" charset="0"/>
              <a:cs typeface="+mn-cs"/>
            </a:endParaRPr>
          </a:p>
        </p:txBody>
      </p:sp>
      <p:sp>
        <p:nvSpPr>
          <p:cNvPr id="29700" name="Text Box 15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1948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3797" name="Picture 2" descr="C:\Users\mroth\Pictures\LCI History\Stockholm and Geneva 1948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059113" y="2095500"/>
            <a:ext cx="3849687" cy="248602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8" name="Picture 3" descr="C:\Users\mroth\Pictures\LCI History\Switzerland-Map-Flag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2428875"/>
            <a:ext cx="1951037" cy="1255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863" y="2232025"/>
            <a:ext cx="1038225" cy="2393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mroth\Pictures\LCI History\Switzerland-Map-Flag.png">
            <a:extLst>
              <a:ext uri="{FF2B5EF4-FFF2-40B4-BE49-F238E27FC236}">
                <a16:creationId xmlns:a16="http://schemas.microsoft.com/office/drawing/2014/main" id="{14EFBB34-8090-423B-8783-9C177ED6C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6669" y="2428875"/>
            <a:ext cx="1951037" cy="1255713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lumMod val="20000"/>
                <a:lumOff val="80000"/>
                <a:alpha val="6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889E4C77-1FF8-4BF4-A90B-52C15941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232025"/>
            <a:ext cx="1038225" cy="2393950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lumMod val="20000"/>
                <a:lumOff val="80000"/>
                <a:alpha val="6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6"/>
          <p:cNvSpPr txBox="1">
            <a:spLocks noChangeArrowheads="1"/>
          </p:cNvSpPr>
          <p:nvPr/>
        </p:nvSpPr>
        <p:spPr bwMode="auto">
          <a:xfrm>
            <a:off x="4787900" y="2138363"/>
            <a:ext cx="38671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04813" indent="-288925"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0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introduce the distinctive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0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gold vest</a:t>
            </a: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kumimoji="0" lang="en-US" sz="3600" b="0" i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itz-Quad" pitchFamily="18" charset="0"/>
              <a:cs typeface="+mn-cs"/>
            </a:endParaRPr>
          </a:p>
        </p:txBody>
      </p:sp>
      <p:sp>
        <p:nvSpPr>
          <p:cNvPr id="29700" name="Text Box 15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1951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4825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2540000"/>
            <a:ext cx="2419350" cy="2419350"/>
          </a:xfrm>
          <a:prstGeom prst="rect">
            <a:avLst/>
          </a:prstGeom>
          <a:ln w="571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9113" y="4043363"/>
            <a:ext cx="2160587" cy="2289175"/>
          </a:xfrm>
          <a:prstGeom prst="rect">
            <a:avLst/>
          </a:prstGeom>
          <a:ln w="571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6"/>
          <p:cNvSpPr txBox="1">
            <a:spLocks noChangeArrowheads="1"/>
          </p:cNvSpPr>
          <p:nvPr/>
        </p:nvSpPr>
        <p:spPr bwMode="auto">
          <a:xfrm>
            <a:off x="1691680" y="5516563"/>
            <a:ext cx="745232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404813" indent="-288925"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The Lions of Texas serve first Campers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Texas Lions Camp in Kerrville, Texas</a:t>
            </a: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kumimoji="0" lang="en-US" sz="3600" b="0" i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itz-Quad" pitchFamily="18" charset="0"/>
              <a:cs typeface="+mn-cs"/>
            </a:endParaRPr>
          </a:p>
        </p:txBody>
      </p:sp>
      <p:sp>
        <p:nvSpPr>
          <p:cNvPr id="29700" name="Text Box 15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1953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5845" name="Picture 2" descr="C:\Users\mroth\Pictures\LCI History\ki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49" y="2276872"/>
            <a:ext cx="2087563" cy="3132138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6" name="Picture 3" descr="C:\Users\mroth\Pictures\LCI History\TLC logo 2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888" y="2924944"/>
            <a:ext cx="1570037" cy="1587500"/>
          </a:xfrm>
          <a:prstGeom prst="rect">
            <a:avLst/>
          </a:prstGeom>
          <a:noFill/>
          <a:ln>
            <a:noFill/>
          </a:ln>
          <a:effectLst>
            <a:glow rad="228600">
              <a:schemeClr val="tx1">
                <a:lumMod val="60000"/>
                <a:lumOff val="40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Picture 4" descr="C:\Users\mroth\Pictures\LCI History\TLC Old.jpg"/>
          <p:cNvPicPr>
            <a:picLocks noChangeAspect="1" noChangeArrowheads="1"/>
          </p:cNvPicPr>
          <p:nvPr/>
        </p:nvPicPr>
        <p:blipFill rotWithShape="1">
          <a:blip r:embed="rId5"/>
          <a:srcRect t="4562"/>
          <a:stretch/>
        </p:blipFill>
        <p:spPr bwMode="auto">
          <a:xfrm>
            <a:off x="4690715" y="2133600"/>
            <a:ext cx="3942231" cy="291304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6"/>
          <p:cNvSpPr txBox="1">
            <a:spLocks noChangeArrowheads="1"/>
          </p:cNvSpPr>
          <p:nvPr/>
        </p:nvSpPr>
        <p:spPr bwMode="auto">
          <a:xfrm>
            <a:off x="2058553" y="5338319"/>
            <a:ext cx="6639360" cy="1356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404813" indent="-288925"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0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Charter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0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1</a:t>
            </a:r>
            <a:r>
              <a:rPr lang="en-US" altLang="en-US" sz="4000" b="0" i="0" baseline="3000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st</a:t>
            </a:r>
            <a:r>
              <a:rPr lang="en-US" altLang="en-US" sz="40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Eye Bank in Texas</a:t>
            </a: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kumimoji="0" lang="en-US" sz="3600" b="0" i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itz-Quad" pitchFamily="18" charset="0"/>
              <a:cs typeface="+mn-cs"/>
            </a:endParaRPr>
          </a:p>
        </p:txBody>
      </p:sp>
      <p:sp>
        <p:nvSpPr>
          <p:cNvPr id="29700" name="Text Box 15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1953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6870" name="Picture 6" descr="C:\Users\mroth\Pictures\LCI History\LEBT_BaylorPN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530" y="1885949"/>
            <a:ext cx="1715706" cy="1085447"/>
          </a:xfrm>
          <a:prstGeom prst="rect">
            <a:avLst/>
          </a:prstGeom>
          <a:ln>
            <a:noFill/>
          </a:ln>
          <a:effectLst>
            <a:glow rad="25400">
              <a:schemeClr val="tx1">
                <a:lumMod val="20000"/>
                <a:lumOff val="80000"/>
                <a:alpha val="5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06164"/>
            <a:ext cx="1337348" cy="1218905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817" y="3807024"/>
            <a:ext cx="824216" cy="756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1587" y="3996936"/>
            <a:ext cx="1568327" cy="9735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2227" y="5032000"/>
            <a:ext cx="2787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Western Texas Lions Eye Bank Alliance ‘71</a:t>
            </a:r>
            <a:endParaRPr lang="en-US" b="0" i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46397" y="2965940"/>
            <a:ext cx="3274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Lions Eye Bank of Texas at Baylor College of Medicine ‘53</a:t>
            </a:r>
            <a:endParaRPr lang="en-US" b="0" i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67817" y="4772047"/>
            <a:ext cx="3332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Lone Star Lions Eye Bank ‘74 – Miracles In Sight 2020</a:t>
            </a:r>
            <a:endParaRPr lang="en-US" b="0" i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89863" y="2965940"/>
            <a:ext cx="3477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Great Plains Lions Eye Bank ‘74</a:t>
            </a:r>
            <a:endParaRPr lang="en-US" b="0" i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90FDE4-C373-4B64-A2AB-8A578E78E17F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81"/>
          <a:stretch/>
        </p:blipFill>
        <p:spPr bwMode="auto">
          <a:xfrm>
            <a:off x="5378233" y="3744229"/>
            <a:ext cx="1930071" cy="973565"/>
          </a:xfrm>
          <a:prstGeom prst="ellipse">
            <a:avLst/>
          </a:prstGeom>
          <a:ln w="952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1DE707A5-9DB1-4DB0-95D2-A38AF9CE67EF}"/>
              </a:ext>
            </a:extLst>
          </p:cNvPr>
          <p:cNvSpPr/>
          <p:nvPr/>
        </p:nvSpPr>
        <p:spPr>
          <a:xfrm>
            <a:off x="4950332" y="4123325"/>
            <a:ext cx="360040" cy="3183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6"/>
          <p:cNvSpPr txBox="1">
            <a:spLocks noChangeArrowheads="1"/>
          </p:cNvSpPr>
          <p:nvPr/>
        </p:nvSpPr>
        <p:spPr bwMode="auto">
          <a:xfrm>
            <a:off x="1828800" y="5373688"/>
            <a:ext cx="7315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04813" indent="-288925"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000" i="0" dirty="0">
                <a:ln w="9525">
                  <a:solidFill>
                    <a:schemeClr val="tx1">
                      <a:lumMod val="20000"/>
                      <a:lumOff val="8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“</a:t>
            </a:r>
            <a:r>
              <a:rPr lang="en-US" altLang="en-US" sz="4000" dirty="0">
                <a:ln w="9525">
                  <a:solidFill>
                    <a:schemeClr val="tx1">
                      <a:lumMod val="20000"/>
                      <a:lumOff val="8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We Serve</a:t>
            </a:r>
            <a:r>
              <a:rPr lang="en-US" altLang="en-US" sz="4000" i="0" dirty="0">
                <a:ln w="9525">
                  <a:solidFill>
                    <a:schemeClr val="tx1">
                      <a:lumMod val="20000"/>
                      <a:lumOff val="8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”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established as official motto of LCI</a:t>
            </a: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kumimoji="0" lang="en-US" sz="3600" b="0" i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itz-Quad" pitchFamily="18" charset="0"/>
              <a:cs typeface="+mn-cs"/>
            </a:endParaRPr>
          </a:p>
        </p:txBody>
      </p:sp>
      <p:sp>
        <p:nvSpPr>
          <p:cNvPr id="29700" name="Text Box 15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1954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6018" name="Picture 2" descr="C:\Users\mroth\Pictures\LCI History\We Serv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360" y="1988840"/>
            <a:ext cx="2500080" cy="2525081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6"/>
          <p:cNvSpPr txBox="1">
            <a:spLocks noChangeArrowheads="1"/>
          </p:cNvSpPr>
          <p:nvPr/>
        </p:nvSpPr>
        <p:spPr bwMode="auto">
          <a:xfrm>
            <a:off x="3708400" y="2924175"/>
            <a:ext cx="5435600" cy="230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04813" indent="-288925"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b="0" i="0" dirty="0">
                <a:solidFill>
                  <a:srgbClr val="001B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The Detroit Lions Club gives 6-year old Stevie Wonder a Christmas gift – a drum set</a:t>
            </a:r>
            <a:endParaRPr lang="en-US" altLang="en-US" sz="2800" b="0" i="0" dirty="0">
              <a:solidFill>
                <a:srgbClr val="001B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4479925" y="3108325"/>
            <a:ext cx="1841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kumimoji="0" lang="en-US" sz="3600" b="0" i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itz-Quad" pitchFamily="18" charset="0"/>
              <a:cs typeface="+mn-cs"/>
            </a:endParaRPr>
          </a:p>
        </p:txBody>
      </p:sp>
      <p:sp>
        <p:nvSpPr>
          <p:cNvPr id="29700" name="Text Box 15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1956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8066" name="Picture 2" descr="C:\Users\mroth\Pictures\LCI History\Stevie Wond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2249488"/>
            <a:ext cx="2663825" cy="400685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3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1957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6389" name="TextBox 7"/>
          <p:cNvSpPr txBox="1">
            <a:spLocks noChangeArrowheads="1"/>
          </p:cNvSpPr>
          <p:nvPr/>
        </p:nvSpPr>
        <p:spPr bwMode="auto">
          <a:xfrm>
            <a:off x="1828800" y="4725144"/>
            <a:ext cx="70104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First Leo club chartered at Abington High School in Glenside, Pennsylvania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id="{8118AA0D-DB8C-48D0-BDFE-02541CBD8D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844824"/>
            <a:ext cx="7010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launch youth programs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403F0C-DF71-48A1-BC06-8CED09AC245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284" y="2625190"/>
            <a:ext cx="2088232" cy="2065502"/>
          </a:xfrm>
          <a:prstGeom prst="rect">
            <a:avLst/>
          </a:prstGeom>
          <a:noFill/>
          <a:ln>
            <a:noFill/>
          </a:ln>
          <a:effectLst>
            <a:glow rad="101600">
              <a:schemeClr val="tx1">
                <a:lumMod val="60000"/>
                <a:lumOff val="40000"/>
                <a:alpha val="60000"/>
              </a:schemeClr>
            </a:glo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3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1965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6389" name="TextBox 7"/>
          <p:cNvSpPr txBox="1">
            <a:spLocks noChangeArrowheads="1"/>
          </p:cNvSpPr>
          <p:nvPr/>
        </p:nvSpPr>
        <p:spPr bwMode="auto">
          <a:xfrm>
            <a:off x="4716462" y="2060575"/>
            <a:ext cx="4427537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developed Recycling Centers across the US to serve a growing population unable to gain access to affordable vision correction</a:t>
            </a:r>
          </a:p>
        </p:txBody>
      </p:sp>
      <p:pic>
        <p:nvPicPr>
          <p:cNvPr id="6758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060575"/>
            <a:ext cx="3457575" cy="240665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45" name="Picture 3" descr="C:\Users\mroth\Pictures\LCI History\eyeglasses-310516_960_72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7355" y="5085185"/>
            <a:ext cx="1872408" cy="9362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4149725"/>
            <a:ext cx="1511300" cy="2338388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06" name="Group 1033"/>
          <p:cNvGrpSpPr>
            <a:grpSpLocks/>
          </p:cNvGrpSpPr>
          <p:nvPr/>
        </p:nvGrpSpPr>
        <p:grpSpPr bwMode="auto">
          <a:xfrm>
            <a:off x="1089025" y="3033713"/>
            <a:ext cx="6965950" cy="792162"/>
            <a:chOff x="0" y="0"/>
            <a:chExt cx="4388" cy="499"/>
          </a:xfrm>
        </p:grpSpPr>
        <p:sp>
          <p:nvSpPr>
            <p:cNvPr id="207878" name="Rectangle 1030"/>
            <p:cNvSpPr>
              <a:spLocks noChangeArrowheads="1"/>
            </p:cNvSpPr>
            <p:nvPr/>
          </p:nvSpPr>
          <p:spPr bwMode="auto">
            <a:xfrm>
              <a:off x="0" y="0"/>
              <a:ext cx="4388" cy="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72711" name="Rectangle 1031"/>
            <p:cNvSpPr>
              <a:spLocks noChangeArrowheads="1"/>
            </p:cNvSpPr>
            <p:nvPr/>
          </p:nvSpPr>
          <p:spPr bwMode="auto">
            <a:xfrm>
              <a:off x="0" y="0"/>
              <a:ext cx="4388" cy="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" pitchFamily="2" charset="2"/>
                <a:buChar char=""/>
                <a:defRPr sz="22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ts val="18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"/>
                <a:defRPr sz="20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ts val="1200"/>
                </a:spcBef>
                <a:buClr>
                  <a:srgbClr val="3456A8"/>
                </a:buClr>
                <a:buSzPct val="80000"/>
                <a:buFont typeface="Wingdings" pitchFamily="2" charset="2"/>
                <a:buChar char=""/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ts val="1200"/>
                </a:spcBef>
                <a:buClr>
                  <a:srgbClr val="365BB0"/>
                </a:buClr>
                <a:buSzPct val="80000"/>
                <a:buFont typeface="Wingdings" pitchFamily="2" charset="2"/>
                <a:buChar char="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ts val="1200"/>
                </a:spcBef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GB" altLang="en-US" sz="900" b="0" i="0">
                  <a:solidFill>
                    <a:srgbClr val="000000"/>
                  </a:solidFill>
                  <a:latin typeface="Arial" pitchFamily="34" charset="0"/>
                </a:rPr>
                <a:t>  </a:t>
              </a:r>
              <a:r>
                <a:rPr lang="en-GB" altLang="en-US" sz="3700" b="0" i="0">
                  <a:solidFill>
                    <a:srgbClr val="000000"/>
                  </a:solidFill>
                  <a:latin typeface="Arial" pitchFamily="34" charset="0"/>
                </a:rPr>
                <a:t> </a:t>
              </a:r>
              <a:r>
                <a:rPr lang="en-GB" altLang="en-US" sz="900" b="0" i="0">
                  <a:solidFill>
                    <a:srgbClr val="000000"/>
                  </a:solidFill>
                  <a:latin typeface="Arial" pitchFamily="34" charset="0"/>
                </a:rPr>
                <a:t>                                                                               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en-GB" altLang="en-US" sz="900" b="0" i="0">
                <a:solidFill>
                  <a:srgbClr val="000000"/>
                </a:solidFill>
                <a:latin typeface="Arial" pitchFamily="34" charset="0"/>
              </a:endParaRPr>
            </a:p>
          </p:txBody>
        </p:sp>
      </p:grp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1968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7413" name="TextBox 11"/>
          <p:cNvSpPr txBox="1">
            <a:spLocks noChangeArrowheads="1"/>
          </p:cNvSpPr>
          <p:nvPr/>
        </p:nvSpPr>
        <p:spPr bwMode="auto">
          <a:xfrm>
            <a:off x="1835697" y="4214813"/>
            <a:ext cx="7200799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LCIF is established – Since its founding, over </a:t>
            </a:r>
            <a:r>
              <a:rPr lang="en-US" sz="3200" i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$1 Billion </a:t>
            </a: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in grants have been awarded to support the humanitarian work of Lions</a:t>
            </a:r>
          </a:p>
        </p:txBody>
      </p:sp>
      <p:pic>
        <p:nvPicPr>
          <p:cNvPr id="24581" name="Picture 10" descr="http://lionsclubs.org/common/images/logos/lcif_h2c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38" y="2071688"/>
            <a:ext cx="5929312" cy="1730375"/>
          </a:xfrm>
          <a:prstGeom prst="rect">
            <a:avLst/>
          </a:prstGeom>
          <a:ln>
            <a:noFill/>
          </a:ln>
          <a:effectLst>
            <a:glow rad="63500">
              <a:schemeClr val="tx2">
                <a:lumMod val="20000"/>
                <a:lumOff val="80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74676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80" name="Line 1028"/>
          <p:cNvSpPr>
            <a:spLocks noChangeShapeType="1"/>
          </p:cNvSpPr>
          <p:nvPr/>
        </p:nvSpPr>
        <p:spPr bwMode="auto">
          <a:xfrm flipV="1">
            <a:off x="838200" y="3733800"/>
            <a:ext cx="2895600" cy="1524000"/>
          </a:xfrm>
          <a:prstGeom prst="line">
            <a:avLst/>
          </a:prstGeom>
          <a:noFill/>
          <a:ln w="12700">
            <a:noFill/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229384" name="Oval 1032"/>
          <p:cNvSpPr>
            <a:spLocks noChangeArrowheads="1"/>
          </p:cNvSpPr>
          <p:nvPr/>
        </p:nvSpPr>
        <p:spPr bwMode="auto">
          <a:xfrm>
            <a:off x="3352800" y="5105400"/>
            <a:ext cx="914400" cy="914400"/>
          </a:xfrm>
          <a:prstGeom prst="ellipse">
            <a:avLst/>
          </a:prstGeom>
          <a:noFill/>
          <a:ln w="12700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87044" name="Rectangle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1971</a:t>
            </a:r>
            <a:endParaRPr kumimoji="0" lang="en-US" sz="4800" i="0" dirty="0">
              <a:solidFill>
                <a:srgbClr val="333399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14690" name="Picture 2" descr="O:\Public Relations &amp; Production\Common\Photos\Headquarters &amp; Historical\hdqtrs bldg 2003.jpg"/>
          <p:cNvPicPr>
            <a:picLocks noChangeAspect="1" noChangeArrowheads="1"/>
          </p:cNvPicPr>
          <p:nvPr/>
        </p:nvPicPr>
        <p:blipFill rotWithShape="1">
          <a:blip r:embed="rId3"/>
          <a:srcRect t="13680" b="9386"/>
          <a:stretch/>
        </p:blipFill>
        <p:spPr bwMode="auto">
          <a:xfrm>
            <a:off x="3100388" y="3843338"/>
            <a:ext cx="4764087" cy="252412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3734" name="TextBox 21"/>
          <p:cNvSpPr txBox="1">
            <a:spLocks noChangeArrowheads="1"/>
          </p:cNvSpPr>
          <p:nvPr/>
        </p:nvSpPr>
        <p:spPr bwMode="auto">
          <a:xfrm>
            <a:off x="1928813" y="1785938"/>
            <a:ext cx="7107237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Char char=""/>
              <a:defRPr sz="2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ts val="1800"/>
              </a:spcBef>
              <a:buClr>
                <a:schemeClr val="accent2"/>
              </a:buClr>
              <a:buSzPct val="80000"/>
              <a:buFont typeface="Wingdings" pitchFamily="2" charset="2"/>
              <a:buChar char="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ts val="1200"/>
              </a:spcBef>
              <a:buClr>
                <a:srgbClr val="3456A8"/>
              </a:buClr>
              <a:buSzPct val="8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ts val="1200"/>
              </a:spcBef>
              <a:buClr>
                <a:srgbClr val="365BB0"/>
              </a:buClr>
              <a:buSzPct val="80000"/>
              <a:buFont typeface="Wingdings" pitchFamily="2" charset="2"/>
              <a:buChar char="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ts val="1200"/>
              </a:spcBef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lr>
                <a:srgbClr val="FFCC00"/>
              </a:buClr>
              <a:buSzPct val="80000"/>
              <a:buFont typeface="Wingdings" pitchFamily="2" charset="2"/>
              <a:buChar char=""/>
              <a:defRPr sz="16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b="0" i="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Clubs International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b="0" i="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Headquarters moves to current location in Oak Brook, Illinois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754" name="Group 1033"/>
          <p:cNvGrpSpPr>
            <a:grpSpLocks/>
          </p:cNvGrpSpPr>
          <p:nvPr/>
        </p:nvGrpSpPr>
        <p:grpSpPr bwMode="auto">
          <a:xfrm>
            <a:off x="1089025" y="3033713"/>
            <a:ext cx="6965950" cy="792162"/>
            <a:chOff x="0" y="0"/>
            <a:chExt cx="4388" cy="499"/>
          </a:xfrm>
        </p:grpSpPr>
        <p:sp>
          <p:nvSpPr>
            <p:cNvPr id="207878" name="Rectangle 1030"/>
            <p:cNvSpPr>
              <a:spLocks noChangeArrowheads="1"/>
            </p:cNvSpPr>
            <p:nvPr/>
          </p:nvSpPr>
          <p:spPr bwMode="auto">
            <a:xfrm>
              <a:off x="0" y="0"/>
              <a:ext cx="4388" cy="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74759" name="Rectangle 1031"/>
            <p:cNvSpPr>
              <a:spLocks noChangeArrowheads="1"/>
            </p:cNvSpPr>
            <p:nvPr/>
          </p:nvSpPr>
          <p:spPr bwMode="auto">
            <a:xfrm>
              <a:off x="0" y="0"/>
              <a:ext cx="4388" cy="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" pitchFamily="2" charset="2"/>
                <a:buChar char=""/>
                <a:defRPr sz="22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ts val="18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"/>
                <a:defRPr sz="20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ts val="1200"/>
                </a:spcBef>
                <a:buClr>
                  <a:srgbClr val="3456A8"/>
                </a:buClr>
                <a:buSzPct val="80000"/>
                <a:buFont typeface="Wingdings" pitchFamily="2" charset="2"/>
                <a:buChar char=""/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ts val="1200"/>
                </a:spcBef>
                <a:buClr>
                  <a:srgbClr val="365BB0"/>
                </a:buClr>
                <a:buSzPct val="80000"/>
                <a:buFont typeface="Wingdings" pitchFamily="2" charset="2"/>
                <a:buChar char="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ts val="1200"/>
                </a:spcBef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GB" altLang="en-US" sz="900" b="0" i="0">
                  <a:solidFill>
                    <a:srgbClr val="000000"/>
                  </a:solidFill>
                  <a:latin typeface="Arial" pitchFamily="34" charset="0"/>
                </a:rPr>
                <a:t>  </a:t>
              </a:r>
              <a:r>
                <a:rPr lang="en-GB" altLang="en-US" sz="3700" b="0" i="0">
                  <a:solidFill>
                    <a:srgbClr val="000000"/>
                  </a:solidFill>
                  <a:latin typeface="Arial" pitchFamily="34" charset="0"/>
                </a:rPr>
                <a:t> </a:t>
              </a:r>
              <a:r>
                <a:rPr lang="en-GB" altLang="en-US" sz="900" b="0" i="0">
                  <a:solidFill>
                    <a:srgbClr val="000000"/>
                  </a:solidFill>
                  <a:latin typeface="Arial" pitchFamily="34" charset="0"/>
                </a:rPr>
                <a:t>                                                                               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en-GB" altLang="en-US" sz="900" b="0" i="0">
                <a:solidFill>
                  <a:srgbClr val="000000"/>
                </a:solidFill>
                <a:latin typeface="Arial" pitchFamily="34" charset="0"/>
              </a:endParaRPr>
            </a:p>
          </p:txBody>
        </p:sp>
      </p:grp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1972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7413" name="TextBox 11"/>
          <p:cNvSpPr txBox="1">
            <a:spLocks noChangeArrowheads="1"/>
          </p:cNvSpPr>
          <p:nvPr/>
        </p:nvSpPr>
        <p:spPr bwMode="auto">
          <a:xfrm>
            <a:off x="2051721" y="4724400"/>
            <a:ext cx="6912768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LCIF disburses its first </a:t>
            </a:r>
            <a:r>
              <a:rPr lang="en-US" sz="3600" i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$5,000 </a:t>
            </a: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grant to assist victims of flooding in South Dakota</a:t>
            </a:r>
          </a:p>
        </p:txBody>
      </p:sp>
      <p:pic>
        <p:nvPicPr>
          <p:cNvPr id="91138" name="Picture 2" descr="C:\Users\mroth\Pictures\LCI History\Dakota Flood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2133600"/>
            <a:ext cx="3413125" cy="2224088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778" name="Group 1033"/>
          <p:cNvGrpSpPr>
            <a:grpSpLocks/>
          </p:cNvGrpSpPr>
          <p:nvPr/>
        </p:nvGrpSpPr>
        <p:grpSpPr bwMode="auto">
          <a:xfrm>
            <a:off x="1089025" y="3033713"/>
            <a:ext cx="6965950" cy="792162"/>
            <a:chOff x="0" y="0"/>
            <a:chExt cx="4388" cy="499"/>
          </a:xfrm>
        </p:grpSpPr>
        <p:sp>
          <p:nvSpPr>
            <p:cNvPr id="207878" name="Rectangle 1030"/>
            <p:cNvSpPr>
              <a:spLocks noChangeArrowheads="1"/>
            </p:cNvSpPr>
            <p:nvPr/>
          </p:nvSpPr>
          <p:spPr bwMode="auto">
            <a:xfrm>
              <a:off x="0" y="0"/>
              <a:ext cx="4388" cy="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75783" name="Rectangle 1031"/>
            <p:cNvSpPr>
              <a:spLocks noChangeArrowheads="1"/>
            </p:cNvSpPr>
            <p:nvPr/>
          </p:nvSpPr>
          <p:spPr bwMode="auto">
            <a:xfrm>
              <a:off x="0" y="0"/>
              <a:ext cx="4388" cy="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" pitchFamily="2" charset="2"/>
                <a:buChar char=""/>
                <a:defRPr sz="22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ts val="18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"/>
                <a:defRPr sz="20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ts val="1200"/>
                </a:spcBef>
                <a:buClr>
                  <a:srgbClr val="3456A8"/>
                </a:buClr>
                <a:buSzPct val="80000"/>
                <a:buFont typeface="Wingdings" pitchFamily="2" charset="2"/>
                <a:buChar char=""/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ts val="1200"/>
                </a:spcBef>
                <a:buClr>
                  <a:srgbClr val="365BB0"/>
                </a:buClr>
                <a:buSzPct val="80000"/>
                <a:buFont typeface="Wingdings" pitchFamily="2" charset="2"/>
                <a:buChar char="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ts val="1200"/>
                </a:spcBef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ts val="1200"/>
                </a:spcBef>
                <a:spcAft>
                  <a:spcPct val="0"/>
                </a:spcAft>
                <a:buClr>
                  <a:srgbClr val="FFCC00"/>
                </a:buClr>
                <a:buSzPct val="80000"/>
                <a:buFont typeface="Wingdings" pitchFamily="2" charset="2"/>
                <a:buChar char=""/>
                <a:defRPr sz="16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GB" altLang="en-US" sz="900" b="0" i="0">
                  <a:solidFill>
                    <a:srgbClr val="000000"/>
                  </a:solidFill>
                  <a:latin typeface="Arial" pitchFamily="34" charset="0"/>
                </a:rPr>
                <a:t>  </a:t>
              </a:r>
              <a:r>
                <a:rPr lang="en-GB" altLang="en-US" sz="3700" b="0" i="0">
                  <a:solidFill>
                    <a:srgbClr val="000000"/>
                  </a:solidFill>
                  <a:latin typeface="Arial" pitchFamily="34" charset="0"/>
                </a:rPr>
                <a:t> </a:t>
              </a:r>
              <a:r>
                <a:rPr lang="en-GB" altLang="en-US" sz="900" b="0" i="0">
                  <a:solidFill>
                    <a:srgbClr val="000000"/>
                  </a:solidFill>
                  <a:latin typeface="Arial" pitchFamily="34" charset="0"/>
                </a:rPr>
                <a:t>                                                                               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en-GB" altLang="en-US" sz="900" b="0" i="0">
                <a:solidFill>
                  <a:srgbClr val="000000"/>
                </a:solidFill>
                <a:latin typeface="Arial" pitchFamily="34" charset="0"/>
              </a:endParaRPr>
            </a:p>
          </p:txBody>
        </p:sp>
      </p:grp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1828800" y="357188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1973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7413" name="TextBox 11"/>
          <p:cNvSpPr txBox="1">
            <a:spLocks noChangeArrowheads="1"/>
          </p:cNvSpPr>
          <p:nvPr/>
        </p:nvSpPr>
        <p:spPr bwMode="auto">
          <a:xfrm>
            <a:off x="1981200" y="4868863"/>
            <a:ext cx="705643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Clubs International</a:t>
            </a:r>
          </a:p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welcomes its one millionth member</a:t>
            </a:r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70400" y="1933575"/>
            <a:ext cx="2032000" cy="276860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C:\Users\mroth\Pictures\Melvin Jones.jpg"/>
          <p:cNvPicPr>
            <a:picLocks noChangeAspect="1" noChangeArrowheads="1"/>
          </p:cNvPicPr>
          <p:nvPr/>
        </p:nvPicPr>
        <p:blipFill>
          <a:blip r:embed="rId3" cstate="print"/>
          <a:srcRect l="4478" t="4851" r="6033" b="5901"/>
          <a:stretch>
            <a:fillRect/>
          </a:stretch>
        </p:blipFill>
        <p:spPr bwMode="auto">
          <a:xfrm>
            <a:off x="251520" y="2132856"/>
            <a:ext cx="3694434" cy="3528392"/>
          </a:xfrm>
          <a:prstGeom prst="ellipse">
            <a:avLst/>
          </a:prstGeom>
          <a:ln w="76200" cap="rnd">
            <a:solidFill>
              <a:schemeClr val="tx1"/>
            </a:solidFill>
          </a:ln>
          <a:effectLst>
            <a:glow rad="101600">
              <a:schemeClr val="tx2">
                <a:lumMod val="20000"/>
                <a:lumOff val="80000"/>
                <a:alpha val="6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1973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8437" name="TextBox 6"/>
          <p:cNvSpPr txBox="1">
            <a:spLocks noChangeArrowheads="1"/>
          </p:cNvSpPr>
          <p:nvPr/>
        </p:nvSpPr>
        <p:spPr bwMode="auto">
          <a:xfrm>
            <a:off x="3716416" y="2132856"/>
            <a:ext cx="500119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Melvin Jones Fellowship was established</a:t>
            </a:r>
          </a:p>
        </p:txBody>
      </p:sp>
      <p:pic>
        <p:nvPicPr>
          <p:cNvPr id="26626" name="Picture 2" descr="Image result for Melvin Jones Fellowshi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97152"/>
            <a:ext cx="936104" cy="11361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6628" name="Picture 4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97052"/>
            <a:ext cx="2057379" cy="24047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1976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0" name="TextBox 6"/>
          <p:cNvSpPr txBox="1">
            <a:spLocks noChangeArrowheads="1"/>
          </p:cNvSpPr>
          <p:nvPr/>
        </p:nvSpPr>
        <p:spPr bwMode="auto">
          <a:xfrm>
            <a:off x="2143125" y="5429250"/>
            <a:ext cx="6715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PDG Jimmy Carter elected 39</a:t>
            </a:r>
            <a:r>
              <a:rPr lang="en-US" sz="3600" b="0" i="0" baseline="3000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th</a:t>
            </a: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President of the United States</a:t>
            </a:r>
            <a:endParaRPr lang="en-US" sz="360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6629" name="Picture 5" descr="C:\Users\mroth\Pictures\LCI History\Jimmy Carter Lion.jpg"/>
          <p:cNvPicPr>
            <a:picLocks noChangeAspect="1" noChangeArrowheads="1"/>
          </p:cNvPicPr>
          <p:nvPr/>
        </p:nvPicPr>
        <p:blipFill rotWithShape="1">
          <a:blip r:embed="rId3"/>
          <a:srcRect l="5690" t="7196" r="4845" b="13361"/>
          <a:stretch/>
        </p:blipFill>
        <p:spPr bwMode="auto">
          <a:xfrm>
            <a:off x="2143125" y="1974850"/>
            <a:ext cx="2692400" cy="318770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C:\Users\mroth\Pictures\LCI History\Jimmy Carter President.jpg"/>
          <p:cNvPicPr>
            <a:picLocks noChangeAspect="1" noChangeArrowheads="1"/>
          </p:cNvPicPr>
          <p:nvPr/>
        </p:nvPicPr>
        <p:blipFill rotWithShape="1">
          <a:blip r:embed="rId4"/>
          <a:srcRect t="5516"/>
          <a:stretch/>
        </p:blipFill>
        <p:spPr bwMode="auto">
          <a:xfrm>
            <a:off x="6084888" y="2000250"/>
            <a:ext cx="2214562" cy="318770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1985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0" name="TextBox 6"/>
          <p:cNvSpPr txBox="1">
            <a:spLocks noChangeArrowheads="1"/>
          </p:cNvSpPr>
          <p:nvPr/>
        </p:nvSpPr>
        <p:spPr bwMode="auto">
          <a:xfrm>
            <a:off x="2128838" y="4868863"/>
            <a:ext cx="67151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LCIF awards its first Major Catastrophe Grant of </a:t>
            </a:r>
            <a:r>
              <a:rPr lang="en-US" sz="3600" i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$50,000 </a:t>
            </a: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for earthquake relief in Mexico</a:t>
            </a:r>
            <a:endParaRPr lang="en-US" sz="360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98306" name="Picture 2" descr="C:\Users\mroth\Pictures\LCI History\LionsPer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5013" y="2060575"/>
            <a:ext cx="4422775" cy="2487613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307" name="Picture 3" descr="C:\Users\mroth\Pictures\LCI History\1985 Mexico Quak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420938"/>
            <a:ext cx="2051050" cy="270192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1986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0" name="TextBox 6"/>
          <p:cNvSpPr txBox="1">
            <a:spLocks noChangeArrowheads="1"/>
          </p:cNvSpPr>
          <p:nvPr/>
        </p:nvSpPr>
        <p:spPr bwMode="auto">
          <a:xfrm>
            <a:off x="2128837" y="1988840"/>
            <a:ext cx="6715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Mother Theresa receives the Lions Humanitarian Award</a:t>
            </a:r>
            <a:endParaRPr lang="en-US" sz="360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99330" name="Picture 2" descr="C:\Users\mroth\Pictures\LCI History\Mother Theresa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27361" y="3501008"/>
            <a:ext cx="4918075" cy="2767012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placeholder">
            <a:extLst>
              <a:ext uri="{FF2B5EF4-FFF2-40B4-BE49-F238E27FC236}">
                <a16:creationId xmlns:a16="http://schemas.microsoft.com/office/drawing/2014/main" id="{9368F1B9-D819-40FA-9A56-C139503FF610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51" r="26367"/>
          <a:stretch/>
        </p:blipFill>
        <p:spPr bwMode="auto">
          <a:xfrm>
            <a:off x="300038" y="2708920"/>
            <a:ext cx="1224136" cy="2376264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ffectLst>
            <a:glow rad="101600">
              <a:schemeClr val="accent4">
                <a:lumMod val="20000"/>
                <a:lumOff val="80000"/>
                <a:alpha val="60000"/>
              </a:schemeClr>
            </a:glo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1987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0" name="TextBox 6"/>
          <p:cNvSpPr txBox="1">
            <a:spLocks noChangeArrowheads="1"/>
          </p:cNvSpPr>
          <p:nvPr/>
        </p:nvSpPr>
        <p:spPr bwMode="auto">
          <a:xfrm>
            <a:off x="1828800" y="5429250"/>
            <a:ext cx="73152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Women become </a:t>
            </a:r>
            <a:r>
              <a:rPr lang="en-US" sz="3600" i="0" dirty="0">
                <a:ln w="3175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</a:t>
            </a:r>
            <a:endParaRPr lang="en-US" sz="2400" i="0" dirty="0">
              <a:ln w="3175"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LCI builds Bridge from Lioness to Lion</a:t>
            </a:r>
            <a:endParaRPr lang="en-US" sz="320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6" name="Picture 5" descr="IMG_00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13" y="1928813"/>
            <a:ext cx="4859337" cy="323850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5781" name="Picture 5" descr="C:\Users\mroth\Pictures\LCI History\lionesslogo (1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2" t="1808" r="5882" b="6136"/>
          <a:stretch/>
        </p:blipFill>
        <p:spPr bwMode="auto">
          <a:xfrm>
            <a:off x="261641" y="5167313"/>
            <a:ext cx="1286023" cy="1286023"/>
          </a:xfrm>
          <a:prstGeom prst="ellipse">
            <a:avLst/>
          </a:prstGeom>
          <a:ln w="63500" cap="rnd">
            <a:solidFill>
              <a:srgbClr val="682B9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1988</a:t>
            </a:r>
            <a:endParaRPr lang="en-US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484" name="TextBox 3"/>
          <p:cNvSpPr txBox="1">
            <a:spLocks noChangeArrowheads="1"/>
          </p:cNvSpPr>
          <p:nvPr/>
        </p:nvSpPr>
        <p:spPr bwMode="auto">
          <a:xfrm>
            <a:off x="4500563" y="2643188"/>
            <a:ext cx="421481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First International </a:t>
            </a:r>
          </a:p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Peace Poster Contest</a:t>
            </a:r>
          </a:p>
        </p:txBody>
      </p:sp>
      <p:sp>
        <p:nvSpPr>
          <p:cNvPr id="20487" name="TextBox 12"/>
          <p:cNvSpPr txBox="1">
            <a:spLocks noChangeArrowheads="1"/>
          </p:cNvSpPr>
          <p:nvPr/>
        </p:nvSpPr>
        <p:spPr bwMode="auto">
          <a:xfrm>
            <a:off x="1751013" y="5516563"/>
            <a:ext cx="73929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1988-1989 winner – Mustapha El </a:t>
            </a:r>
            <a:r>
              <a:rPr lang="en-US" sz="2400" b="0" i="0" dirty="0" err="1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Tawokji</a:t>
            </a:r>
            <a:endParaRPr lang="en-US" sz="24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“</a:t>
            </a:r>
            <a:r>
              <a:rPr lang="en-US" sz="2400" i="0" dirty="0">
                <a:ln w="3175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Peace Will Help Us Grow</a:t>
            </a: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”</a:t>
            </a:r>
          </a:p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Sponsored by the Beirut Lions Club</a:t>
            </a:r>
          </a:p>
        </p:txBody>
      </p:sp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0225" y="2058988"/>
            <a:ext cx="3619500" cy="3105150"/>
          </a:xfrm>
          <a:prstGeom prst="rect">
            <a:avLst/>
          </a:prstGeom>
          <a:ln w="571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1995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1836738" y="5157788"/>
            <a:ext cx="730726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LCIF partners with the Carter Center to combat River Blindness in Africa and Latin America</a:t>
            </a:r>
          </a:p>
        </p:txBody>
      </p:sp>
      <p:pic>
        <p:nvPicPr>
          <p:cNvPr id="101379" name="Picture 3" descr="C:\Users\mroth\Pictures\LCI History\hp_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9300" y="1989138"/>
            <a:ext cx="4394200" cy="2919412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Jimmy Carter Signed - Autographed 3x5 inch Index Card - 39th President - PSA/DNA Certificate of Authenticity (COA) - PSA Slabbed Holder">
            <a:extLst>
              <a:ext uri="{FF2B5EF4-FFF2-40B4-BE49-F238E27FC236}">
                <a16:creationId xmlns:a16="http://schemas.microsoft.com/office/drawing/2014/main" id="{157E83D1-9BA7-470B-893C-0D63F127CA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869" t="35659" r="30317" b="33435"/>
          <a:stretch/>
        </p:blipFill>
        <p:spPr bwMode="auto">
          <a:xfrm>
            <a:off x="611560" y="3068960"/>
            <a:ext cx="1793303" cy="832605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1999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4211638" y="2852738"/>
            <a:ext cx="4645025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 </a:t>
            </a:r>
            <a:r>
              <a:rPr lang="en-US" sz="3600" b="0" i="0" dirty="0" err="1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Nilofer</a:t>
            </a: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r>
              <a:rPr lang="en-US" sz="3600" b="0" i="0" dirty="0" err="1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Bakhtiar</a:t>
            </a: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of Pakistan is elected as the first female International Director of the Association</a:t>
            </a:r>
          </a:p>
        </p:txBody>
      </p:sp>
      <p:pic>
        <p:nvPicPr>
          <p:cNvPr id="102402" name="Picture 2" descr="C:\Users\mroth\Pictures\LCI History\Nilofer Bakhti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2133600"/>
            <a:ext cx="3024188" cy="4027488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2007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1836738" y="5157788"/>
            <a:ext cx="730726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The Financial Times ranks LCIF as the Best Non-Governmental Organization worldwide with which to partner</a:t>
            </a:r>
          </a:p>
        </p:txBody>
      </p:sp>
      <p:pic>
        <p:nvPicPr>
          <p:cNvPr id="107522" name="Picture 2" descr="C:\Users\mroth\Pictures\LCI History\Best-NGO-Hoarding-650x3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1900" y="1936750"/>
            <a:ext cx="5969000" cy="298450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2009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3707904" y="1912037"/>
            <a:ext cx="4968552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Texas Lions Eyeglass Recycling Center</a:t>
            </a:r>
          </a:p>
          <a:p>
            <a:pPr>
              <a:defRPr/>
            </a:pPr>
            <a:endParaRPr lang="en-US" sz="2000" b="0" i="0" dirty="0">
              <a:solidFill>
                <a:schemeClr val="bg1">
                  <a:lumMod val="2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107504" y="5733256"/>
            <a:ext cx="639541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TLERC provides used eyeglasses to Lions in developing countries</a:t>
            </a:r>
            <a:endParaRPr lang="en-US" sz="1800" b="0" i="0" dirty="0">
              <a:solidFill>
                <a:schemeClr val="bg1">
                  <a:lumMod val="25000"/>
                </a:schemeClr>
              </a:solidFill>
              <a:effectLst>
                <a:glow rad="101600">
                  <a:schemeClr val="tx2">
                    <a:lumMod val="20000"/>
                    <a:lumOff val="8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" name="Picture 2" descr="C:\Users\mroth\Desktop\Lions\Centennial\TLERC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97" y="1912037"/>
            <a:ext cx="3355891" cy="2437363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C:\Users\mroth\Desktop\Lions\Centennial\TLECR Screening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538" y="3354712"/>
            <a:ext cx="3171471" cy="2115106"/>
          </a:xfrm>
          <a:prstGeom prst="rect">
            <a:avLst/>
          </a:prstGeom>
          <a:ln w="57150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C:\Users\mroth\Desktop\Lions\Centennial\lions_recycle_for_sight-300x300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206451"/>
            <a:ext cx="1921396" cy="19213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2304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2010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1828800" y="5399572"/>
            <a:ext cx="7315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Social Media Transforms how Lions Obtain and Share Information</a:t>
            </a:r>
          </a:p>
        </p:txBody>
      </p:sp>
      <p:pic>
        <p:nvPicPr>
          <p:cNvPr id="7475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1930400"/>
            <a:ext cx="3103562" cy="2773363"/>
          </a:xfrm>
          <a:prstGeom prst="rect">
            <a:avLst/>
          </a:prstGeom>
          <a:ln w="571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011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1893888"/>
            <a:ext cx="3168650" cy="2384425"/>
          </a:xfrm>
          <a:prstGeom prst="rect">
            <a:avLst/>
          </a:prstGeom>
          <a:ln w="571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012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832" y="3156874"/>
            <a:ext cx="2936875" cy="1873250"/>
          </a:xfrm>
          <a:prstGeom prst="rect">
            <a:avLst/>
          </a:prstGeom>
          <a:ln w="571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9346" name="Picture 18" descr="C:\Users\mroth\Pictures\GmailTransparent1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42" t="32765" r="19807" b="14923"/>
          <a:stretch/>
        </p:blipFill>
        <p:spPr bwMode="auto">
          <a:xfrm>
            <a:off x="466429" y="6184104"/>
            <a:ext cx="1247391" cy="83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48" name="Picture 20" descr="C:\Users\mroth\Pictures\tumblr_logo_blue-white_transparent-512-300x30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453" y="5461937"/>
            <a:ext cx="662277" cy="66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facebook-icon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853" y="4508598"/>
            <a:ext cx="685152" cy="685152"/>
          </a:xfrm>
          <a:prstGeom prst="rect">
            <a:avLst/>
          </a:prstGeom>
        </p:spPr>
      </p:pic>
      <p:pic>
        <p:nvPicPr>
          <p:cNvPr id="26628" name="Picture 4" descr="Relat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0" y="5174447"/>
            <a:ext cx="450250" cy="45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Related imag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40" y="5684067"/>
            <a:ext cx="537799" cy="53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2" name="Picture 8" descr="Related imag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559" y="4658501"/>
            <a:ext cx="628551" cy="628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917038-CA4E-4B8B-80CD-7F655D8DD3B3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12059" t="18500" r="12153" b="16400"/>
          <a:stretch/>
        </p:blipFill>
        <p:spPr>
          <a:xfrm>
            <a:off x="4211815" y="2065806"/>
            <a:ext cx="864096" cy="743164"/>
          </a:xfrm>
          <a:prstGeom prst="rect">
            <a:avLst/>
          </a:prstGeom>
          <a:ln w="12700">
            <a:solidFill>
              <a:schemeClr val="accent1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2014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4211960" y="2287313"/>
            <a:ext cx="485899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LCIF receives 4-Star Rating from Charity Navigator for its effective fiscal management and its commitment to accountability and transparency</a:t>
            </a:r>
          </a:p>
        </p:txBody>
      </p:sp>
      <p:pic>
        <p:nvPicPr>
          <p:cNvPr id="107523" name="Picture 3" descr="C:\Users\mroth\Pictures\LCI History\4 St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2940" y="2204864"/>
            <a:ext cx="3528392" cy="3528392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D2F6E7-309E-4DE4-8F96-FB743D34C290}"/>
              </a:ext>
            </a:extLst>
          </p:cNvPr>
          <p:cNvSpPr txBox="1"/>
          <p:nvPr/>
        </p:nvSpPr>
        <p:spPr>
          <a:xfrm>
            <a:off x="-180528" y="6237312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Every year since!</a:t>
            </a:r>
          </a:p>
        </p:txBody>
      </p:sp>
    </p:spTree>
    <p:extLst>
      <p:ext uri="{BB962C8B-B14F-4D97-AF65-F5344CB8AC3E}">
        <p14:creationId xmlns:p14="http://schemas.microsoft.com/office/powerpoint/2010/main" val="15649154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2014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2747963" y="4868863"/>
            <a:ext cx="55499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aggressively promote service around rebranded Centennial Motto</a:t>
            </a:r>
          </a:p>
        </p:txBody>
      </p:sp>
      <p:pic>
        <p:nvPicPr>
          <p:cNvPr id="76810" name="Picture 10" descr="C:\Users\mroth\Pictures\Lions 10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711575" y="1978025"/>
            <a:ext cx="3549650" cy="266382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11" name="Picture 11" descr="C:\Users\mroth\Pictures\lions-clubs-centennial-logo Blue and Gol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3154363"/>
            <a:ext cx="1452562" cy="1241425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2014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2048521" y="4818063"/>
            <a:ext cx="5472608" cy="167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launch the Centennial Service Challenge – a global initiative to serve 100 Million people around the world.</a:t>
            </a:r>
          </a:p>
          <a:p>
            <a:pPr algn="ctr">
              <a:defRPr/>
            </a:pPr>
            <a:endParaRPr lang="en-US" sz="6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1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Halting Diabetes is added in 2017</a:t>
            </a:r>
            <a:endParaRPr lang="en-US" sz="28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855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8" y="3141663"/>
            <a:ext cx="981075" cy="969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3863" y="1989138"/>
            <a:ext cx="971550" cy="952500"/>
          </a:xfrm>
          <a:prstGeom prst="rect">
            <a:avLst/>
          </a:prstGeom>
          <a:ln w="1270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3863" y="4341813"/>
            <a:ext cx="981075" cy="952500"/>
          </a:xfrm>
          <a:prstGeom prst="rect">
            <a:avLst/>
          </a:prstGeom>
          <a:ln w="1270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3863" y="5516563"/>
            <a:ext cx="981075" cy="952500"/>
          </a:xfrm>
          <a:prstGeom prst="rect">
            <a:avLst/>
          </a:prstGeom>
          <a:ln w="1270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3863" y="3141663"/>
            <a:ext cx="981075" cy="969962"/>
          </a:xfrm>
          <a:prstGeom prst="rect">
            <a:avLst/>
          </a:prstGeom>
          <a:ln w="1270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82"/>
          <a:stretch/>
        </p:blipFill>
        <p:spPr bwMode="auto">
          <a:xfrm>
            <a:off x="7740351" y="5248673"/>
            <a:ext cx="828973" cy="969168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04864"/>
            <a:ext cx="5832367" cy="2293690"/>
          </a:xfrm>
          <a:prstGeom prst="rect">
            <a:avLst/>
          </a:prstGeom>
          <a:ln w="571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2016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3635375" y="1811338"/>
            <a:ext cx="5508625" cy="49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 err="1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Guðrún</a:t>
            </a: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r>
              <a:rPr lang="en-US" sz="3200" b="0" i="0" dirty="0" err="1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Yngvadóttir</a:t>
            </a: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of </a:t>
            </a:r>
            <a:r>
              <a:rPr lang="en-US" sz="3200" b="0" i="0" dirty="0" err="1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Gardabaer</a:t>
            </a: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, Iceland is elected to serve as </a:t>
            </a:r>
          </a:p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2</a:t>
            </a:r>
            <a:r>
              <a:rPr lang="en-US" sz="3200" b="0" i="0" baseline="3000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nd</a:t>
            </a: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Vice President of the International Association of Lions Clubs</a:t>
            </a:r>
          </a:p>
          <a:p>
            <a:pPr algn="ctr">
              <a:defRPr/>
            </a:pPr>
            <a:endParaRPr lang="en-US" sz="10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 </a:t>
            </a:r>
            <a:r>
              <a:rPr lang="en-US" sz="2800" b="0" i="0" dirty="0" err="1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Guðrún</a:t>
            </a: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became the First Female International President 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at the 101</a:t>
            </a:r>
            <a:r>
              <a:rPr lang="en-US" sz="2800" b="0" i="0" baseline="3000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st</a:t>
            </a: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LCI Convention in 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Las Vegas, NV in 2018</a:t>
            </a:r>
          </a:p>
        </p:txBody>
      </p:sp>
      <p:pic>
        <p:nvPicPr>
          <p:cNvPr id="6" name="Picture 8" descr="Second Vice President Gudrun Bjort Yngvadottir, Gardabaer, Icela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450" y="2195513"/>
            <a:ext cx="2617788" cy="3744912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2016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2339752" y="4724400"/>
            <a:ext cx="637562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LCIF marked a milestone, awarding more than </a:t>
            </a:r>
            <a:r>
              <a:rPr lang="en-US" sz="3200" i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$1 Billion </a:t>
            </a: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in grants since its founding in 1968 </a:t>
            </a:r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0200" y="2060575"/>
            <a:ext cx="5232400" cy="2416175"/>
          </a:xfrm>
          <a:prstGeom prst="rect">
            <a:avLst/>
          </a:prstGeom>
          <a:ln w="571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2017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1828800" y="5262563"/>
            <a:ext cx="73152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Clubs International </a:t>
            </a:r>
          </a:p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Received Nobel Peace Prize Nomination </a:t>
            </a:r>
          </a:p>
        </p:txBody>
      </p:sp>
      <p:pic>
        <p:nvPicPr>
          <p:cNvPr id="167938" name="Picture 2" descr="C:\Users\mroth\Pictures\Nobe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5" t="15646" r="19368" b="24563"/>
          <a:stretch/>
        </p:blipFill>
        <p:spPr bwMode="auto">
          <a:xfrm>
            <a:off x="4210238" y="2167203"/>
            <a:ext cx="2552324" cy="2590609"/>
          </a:xfrm>
          <a:prstGeom prst="ellipse">
            <a:avLst/>
          </a:prstGeom>
          <a:ln w="3175" cap="rnd">
            <a:solidFill>
              <a:srgbClr val="682B95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2017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1793875" y="4652963"/>
            <a:ext cx="73152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Clubs International </a:t>
            </a:r>
          </a:p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Welcomed the Release of the Commemorative US Silver Dollar Honoring Founder, Melvin Jones</a:t>
            </a:r>
          </a:p>
        </p:txBody>
      </p:sp>
      <p:pic>
        <p:nvPicPr>
          <p:cNvPr id="214019" name="Picture 3" descr="C:\Users\mroth\Pictures\LCI History\Coin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67075" y="2203450"/>
            <a:ext cx="4438650" cy="216852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2017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2123282" y="5343772"/>
            <a:ext cx="669719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Clubs International launches a world-class mobile APP designed to make service volunteering fun, fast and easy </a:t>
            </a:r>
          </a:p>
          <a:p>
            <a:pPr>
              <a:defRPr/>
            </a:pPr>
            <a:endParaRPr lang="en-US" sz="2000" b="0" i="0" dirty="0">
              <a:solidFill>
                <a:schemeClr val="bg1">
                  <a:lumMod val="2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61243" y="1988840"/>
            <a:ext cx="5307479" cy="3112269"/>
          </a:xfrm>
          <a:prstGeom prst="rect">
            <a:avLst/>
          </a:prstGeom>
          <a:ln w="5715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0003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2018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" name="Picture 4" descr="Image result for Lions Club New Voic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178" y="2787774"/>
            <a:ext cx="1897533" cy="922412"/>
          </a:xfrm>
          <a:prstGeom prst="rect">
            <a:avLst/>
          </a:prstGeom>
          <a:ln w="76200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8" name="Picture 8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33056"/>
            <a:ext cx="3349190" cy="2232249"/>
          </a:xfrm>
          <a:prstGeom prst="rect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1828800" y="1844824"/>
            <a:ext cx="7336465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Clubs International</a:t>
            </a:r>
          </a:p>
          <a:p>
            <a:pPr algn="ctr">
              <a:defRPr/>
            </a:pPr>
            <a:endParaRPr lang="en-US" sz="3600" b="0" i="0" dirty="0">
              <a:solidFill>
                <a:schemeClr val="bg1">
                  <a:lumMod val="2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Launches 			Program</a:t>
            </a:r>
          </a:p>
          <a:p>
            <a:pPr algn="ctr">
              <a:defRPr/>
            </a:pPr>
            <a:endParaRPr lang="en-US" sz="36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Empowers Women to lead and grow in service</a:t>
            </a:r>
            <a:endParaRPr lang="en-US" sz="105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endParaRPr lang="en-US" sz="1800" b="0" i="0" dirty="0">
              <a:solidFill>
                <a:schemeClr val="bg1">
                  <a:lumMod val="2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1322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2019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49A1EF-E38D-4164-B341-D5C3EDEF0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696" y="1863043"/>
            <a:ext cx="7315200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North America Membership Initiative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Plan to Rebuild Membership in CA 1&amp;2</a:t>
            </a:r>
            <a:endParaRPr lang="en-US" sz="280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en-US" sz="900" b="0" i="0" dirty="0">
              <a:solidFill>
                <a:schemeClr val="bg1">
                  <a:lumMod val="2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745389-4A66-472F-B115-0A55A846F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70" r="4995"/>
          <a:stretch/>
        </p:blipFill>
        <p:spPr>
          <a:xfrm>
            <a:off x="3081028" y="2996952"/>
            <a:ext cx="4824536" cy="2994447"/>
          </a:xfrm>
          <a:prstGeom prst="rect">
            <a:avLst/>
          </a:prstGeom>
          <a:ln w="57150">
            <a:solidFill>
              <a:srgbClr val="FFCC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CDA8FED-04A7-4214-8A29-E596B0CC3503}"/>
              </a:ext>
            </a:extLst>
          </p:cNvPr>
          <p:cNvSpPr txBox="1"/>
          <p:nvPr/>
        </p:nvSpPr>
        <p:spPr>
          <a:xfrm>
            <a:off x="1828800" y="6237312"/>
            <a:ext cx="7283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2-S1 Led the 9-District Initiative in Positive Growth </a:t>
            </a:r>
            <a:endParaRPr lang="en-US" sz="4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87261A-FE9F-4D06-90BA-44BDDE3D9018}"/>
              </a:ext>
            </a:extLst>
          </p:cNvPr>
          <p:cNvSpPr txBox="1"/>
          <p:nvPr/>
        </p:nvSpPr>
        <p:spPr>
          <a:xfrm>
            <a:off x="0" y="1916832"/>
            <a:ext cx="1828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NAMI Pilot Districts</a:t>
            </a:r>
          </a:p>
          <a:p>
            <a:pPr algn="ctr"/>
            <a:endParaRPr lang="en-US" sz="1600" i="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i="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5M10 Minnesota</a:t>
            </a:r>
          </a:p>
          <a:p>
            <a:pPr algn="ctr"/>
            <a:endParaRPr lang="en-US" sz="1400" i="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i="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34-A Alabama</a:t>
            </a:r>
          </a:p>
          <a:p>
            <a:pPr algn="ctr"/>
            <a:endParaRPr lang="en-US" sz="1400" i="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i="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2-S1 Texas</a:t>
            </a:r>
          </a:p>
          <a:p>
            <a:pPr algn="ctr"/>
            <a:endParaRPr lang="en-US" sz="1400" i="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i="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SD 37 Montana</a:t>
            </a:r>
          </a:p>
          <a:p>
            <a:pPr algn="ctr"/>
            <a:endParaRPr lang="en-US" sz="1400" i="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i="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A-16 Ontario</a:t>
            </a:r>
          </a:p>
          <a:p>
            <a:pPr algn="ctr"/>
            <a:endParaRPr lang="en-US" sz="1400" i="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i="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12-O Tennessee</a:t>
            </a:r>
          </a:p>
          <a:p>
            <a:pPr algn="ctr"/>
            <a:endParaRPr lang="en-US" sz="1400" i="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i="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18-L Georgia</a:t>
            </a:r>
          </a:p>
          <a:p>
            <a:pPr algn="ctr"/>
            <a:endParaRPr lang="en-US" sz="1400" i="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i="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44-H New Hampshire</a:t>
            </a:r>
          </a:p>
          <a:p>
            <a:pPr algn="ctr"/>
            <a:endParaRPr lang="en-US" sz="1400" i="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i="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4-L5 California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2020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2823794" y="3068960"/>
            <a:ext cx="6351038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International Peace Poster </a:t>
            </a: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Contest Winner </a:t>
            </a:r>
          </a:p>
          <a:p>
            <a:pPr algn="ctr">
              <a:defRPr/>
            </a:pPr>
            <a:r>
              <a:rPr lang="en-US" sz="2800" b="0" i="0" dirty="0" err="1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Zhuo</a:t>
            </a: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Zhang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12 years old</a:t>
            </a:r>
          </a:p>
          <a:p>
            <a:pPr algn="ctr">
              <a:defRPr/>
            </a:pPr>
            <a:endParaRPr lang="en-US" sz="900" b="0" i="0" dirty="0">
              <a:solidFill>
                <a:schemeClr val="bg1">
                  <a:lumMod val="2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“</a:t>
            </a:r>
            <a:r>
              <a:rPr lang="en-US" sz="2800" i="0" dirty="0">
                <a:ln w="3175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Journey of Peace</a:t>
            </a: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latin typeface="Tahoma" pitchFamily="34" charset="0"/>
                <a:cs typeface="Tahoma" pitchFamily="34" charset="0"/>
              </a:rPr>
              <a:t>”</a:t>
            </a:r>
          </a:p>
          <a:p>
            <a:pPr algn="ctr">
              <a:defRPr/>
            </a:pPr>
            <a:endParaRPr lang="en-US" sz="900" b="0" i="0" dirty="0">
              <a:solidFill>
                <a:schemeClr val="bg1">
                  <a:lumMod val="2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Sponsored by </a:t>
            </a:r>
          </a:p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Shaanxi </a:t>
            </a:r>
            <a:r>
              <a:rPr lang="en-US" sz="2400" b="0" i="0" dirty="0" err="1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Datang</a:t>
            </a: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Lions Club</a:t>
            </a:r>
          </a:p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China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6D676BB-6D56-40CC-9162-81713960E6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248" y="1414687"/>
            <a:ext cx="1541336" cy="1541336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BE47601-33A8-417A-875D-1819948841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2564904"/>
            <a:ext cx="2376264" cy="3317264"/>
          </a:xfrm>
          <a:prstGeom prst="rect">
            <a:avLst/>
          </a:prstGeom>
          <a:ln w="28575">
            <a:solidFill>
              <a:schemeClr val="accent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257868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2020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1835696" y="1863043"/>
            <a:ext cx="7315200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Clubs International Foundation 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Responds to threat from COVID-19</a:t>
            </a:r>
            <a:endParaRPr lang="en-US" sz="280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en-US" sz="900" b="0" i="0" dirty="0">
              <a:solidFill>
                <a:schemeClr val="bg1">
                  <a:lumMod val="2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C91691-7658-4EB6-B8D9-24FEB98771B3}"/>
              </a:ext>
            </a:extLst>
          </p:cNvPr>
          <p:cNvSpPr txBox="1"/>
          <p:nvPr/>
        </p:nvSpPr>
        <p:spPr>
          <a:xfrm>
            <a:off x="1860284" y="6174317"/>
            <a:ext cx="7283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Offering First-Responder Resource Grants</a:t>
            </a:r>
            <a:endParaRPr lang="en-US" sz="4000" dirty="0"/>
          </a:p>
        </p:txBody>
      </p:sp>
      <p:pic>
        <p:nvPicPr>
          <p:cNvPr id="4" name="Picture 3" descr="A close up of a flower&#10;&#10;Description automatically generated">
            <a:extLst>
              <a:ext uri="{FF2B5EF4-FFF2-40B4-BE49-F238E27FC236}">
                <a16:creationId xmlns:a16="http://schemas.microsoft.com/office/drawing/2014/main" id="{7BD28801-94FE-4398-B7B9-CDA0120E56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173623"/>
            <a:ext cx="4498574" cy="2526977"/>
          </a:xfrm>
          <a:prstGeom prst="rect">
            <a:avLst/>
          </a:prstGeom>
          <a:ln w="57150">
            <a:solidFill>
              <a:srgbClr val="FFCC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04EE397-5DA8-4993-9FBC-2017FBB8497C}"/>
              </a:ext>
            </a:extLst>
          </p:cNvPr>
          <p:cNvSpPr/>
          <p:nvPr/>
        </p:nvSpPr>
        <p:spPr>
          <a:xfrm>
            <a:off x="179512" y="2780928"/>
            <a:ext cx="2592288" cy="3312368"/>
          </a:xfrm>
          <a:prstGeom prst="rect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i="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Kindness Matters</a:t>
            </a:r>
          </a:p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18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endParaRPr lang="en-US" sz="18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endParaRPr lang="en-US" sz="18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US" sz="1600" dirty="0">
                <a:solidFill>
                  <a:schemeClr val="accent4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of January 20, 2021</a:t>
            </a:r>
          </a:p>
          <a:p>
            <a:pPr algn="ctr"/>
            <a:r>
              <a:rPr lang="en-US" sz="1600" dirty="0">
                <a:solidFill>
                  <a:schemeClr val="accent4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LCIF has awarded  grants totaling $5,226,791</a:t>
            </a:r>
          </a:p>
          <a:p>
            <a:pPr algn="ctr"/>
            <a:r>
              <a:rPr lang="en-US" sz="1600" dirty="0">
                <a:solidFill>
                  <a:schemeClr val="accent4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Front-Line COVID-19 Relief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150C90-5A7E-433C-8C85-B60C438729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719" t="14562" r="9838" b="21652"/>
          <a:stretch/>
        </p:blipFill>
        <p:spPr>
          <a:xfrm>
            <a:off x="796080" y="3356992"/>
            <a:ext cx="1287144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55001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2020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1828800" y="1729388"/>
            <a:ext cx="7315200" cy="152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Texas Districts Receive Grants</a:t>
            </a:r>
          </a:p>
          <a:p>
            <a:pPr algn="ctr">
              <a:defRPr/>
            </a:pPr>
            <a:r>
              <a:rPr lang="en-US" sz="28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Awarded $10,000 Grant from Lions Clubs International Foundation</a:t>
            </a:r>
            <a:endParaRPr lang="en-US" sz="280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en-US" sz="900" b="0" i="0" dirty="0">
              <a:solidFill>
                <a:schemeClr val="bg1">
                  <a:lumMod val="2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C91691-7658-4EB6-B8D9-24FEB98771B3}"/>
              </a:ext>
            </a:extLst>
          </p:cNvPr>
          <p:cNvSpPr txBox="1"/>
          <p:nvPr/>
        </p:nvSpPr>
        <p:spPr>
          <a:xfrm>
            <a:off x="2467490" y="5949280"/>
            <a:ext cx="6264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First-Responders receive Masks, Sanitizers and other front-line medical supplies</a:t>
            </a:r>
            <a:endParaRPr lang="en-US" sz="4000" dirty="0"/>
          </a:p>
        </p:txBody>
      </p:sp>
      <p:pic>
        <p:nvPicPr>
          <p:cNvPr id="5" name="Picture 4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3EDC49D3-3716-4FE2-998D-5C193489BF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212976"/>
            <a:ext cx="3351820" cy="2513865"/>
          </a:xfrm>
          <a:prstGeom prst="rect">
            <a:avLst/>
          </a:prstGeom>
          <a:ln w="57150">
            <a:solidFill>
              <a:srgbClr val="FFCC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179539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1828800" y="260648"/>
            <a:ext cx="73152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60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Lions Clubs International </a:t>
            </a:r>
          </a:p>
          <a:p>
            <a:pPr algn="ctr">
              <a:defRPr/>
            </a:pPr>
            <a:r>
              <a:rPr lang="en-US" sz="320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Membership Growth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877803"/>
              </p:ext>
            </p:extLst>
          </p:nvPr>
        </p:nvGraphicFramePr>
        <p:xfrm>
          <a:off x="107504" y="1556792"/>
          <a:ext cx="882098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EA996AC-9C6D-47B3-9892-A66FA8E817F5}"/>
              </a:ext>
            </a:extLst>
          </p:cNvPr>
          <p:cNvSpPr txBox="1"/>
          <p:nvPr/>
        </p:nvSpPr>
        <p:spPr>
          <a:xfrm>
            <a:off x="1979712" y="2228671"/>
            <a:ext cx="2873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i="0" dirty="0">
                <a:effectLst>
                  <a:glow rad="101600">
                    <a:schemeClr val="tx2">
                      <a:lumMod val="40000"/>
                      <a:lumOff val="6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48,087 Clubs</a:t>
            </a:r>
          </a:p>
        </p:txBody>
      </p:sp>
    </p:spTree>
    <p:extLst>
      <p:ext uri="{BB962C8B-B14F-4D97-AF65-F5344CB8AC3E}">
        <p14:creationId xmlns:p14="http://schemas.microsoft.com/office/powerpoint/2010/main" val="381797898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1828800" y="285750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Leadership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75001" y="2204861"/>
            <a:ext cx="296894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8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Guðrún</a:t>
            </a: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Bjort</a:t>
            </a: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Yngvadóttir</a:t>
            </a:r>
            <a:endParaRPr lang="en-US" sz="1800" i="0" dirty="0">
              <a:ln w="3175">
                <a:noFill/>
              </a:ln>
              <a:solidFill>
                <a:srgbClr val="1C2F5A"/>
              </a:solidFill>
              <a:effectLst>
                <a:glow rad="101600">
                  <a:schemeClr val="tx2">
                    <a:lumMod val="20000"/>
                    <a:lumOff val="8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Immediate Past International President &amp; LCIF Chairperson</a:t>
            </a:r>
          </a:p>
          <a:p>
            <a:pPr algn="r">
              <a:defRPr/>
            </a:pPr>
            <a:r>
              <a:rPr lang="en-US" sz="18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Gardabaer</a:t>
            </a: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Iceland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6551" y="2204863"/>
            <a:ext cx="280831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Jung-Yul Choi</a:t>
            </a:r>
          </a:p>
          <a:p>
            <a:pPr algn="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International President</a:t>
            </a:r>
          </a:p>
          <a:p>
            <a:pPr algn="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Busan, Rep of Korea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042074" y="5831766"/>
            <a:ext cx="264687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Brian Sheehan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2nd Vice President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Bird Island, Minnesota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920309" y="5831766"/>
            <a:ext cx="32025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Dr. Patti Hill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3rd Vice President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Edmonton, Alberta, Canada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78975" y="5847523"/>
            <a:ext cx="234346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Douglas Alexander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1st Vice President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Brooklyn, New York</a:t>
            </a:r>
          </a:p>
        </p:txBody>
      </p:sp>
      <p:pic>
        <p:nvPicPr>
          <p:cNvPr id="13" name="Picture 10" descr="Third Vice President Jung-Yul Choi, Republic of Kor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19673" y="1938849"/>
            <a:ext cx="1152525" cy="1649412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 descr="https://www.lionsclubs.org/sites/default/files/2018-09/Brian%20E.%20Sheeha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2" t="8127" r="15835" b="25300"/>
          <a:stretch/>
        </p:blipFill>
        <p:spPr bwMode="auto">
          <a:xfrm>
            <a:off x="3851920" y="4020377"/>
            <a:ext cx="1233183" cy="1646261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https://www.lionsclubs.org/sites/default/files/2018-09/Yngvadottir%20Lions6814_RT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70" t="5499" r="26109" b="40685"/>
          <a:stretch/>
        </p:blipFill>
        <p:spPr bwMode="auto">
          <a:xfrm>
            <a:off x="7452320" y="1980319"/>
            <a:ext cx="1152525" cy="1649412"/>
          </a:xfrm>
          <a:prstGeom prst="rect">
            <a:avLst/>
          </a:prstGeom>
          <a:ln w="38100">
            <a:solidFill>
              <a:srgbClr val="682B95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134665-672C-4D80-B1D2-D1CF78AD241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261" r="11816"/>
          <a:stretch/>
        </p:blipFill>
        <p:spPr>
          <a:xfrm>
            <a:off x="835702" y="4015415"/>
            <a:ext cx="1290545" cy="1656184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F299A0F-E910-4D3B-A126-6EF076FF444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5520" r="10021"/>
          <a:stretch/>
        </p:blipFill>
        <p:spPr>
          <a:xfrm>
            <a:off x="6835728" y="4010454"/>
            <a:ext cx="1233184" cy="1656184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3">
            <a:extLst>
              <a:ext uri="{FF2B5EF4-FFF2-40B4-BE49-F238E27FC236}">
                <a16:creationId xmlns:a16="http://schemas.microsoft.com/office/drawing/2014/main" id="{1D945A34-9A53-47DC-A941-1603D0A4E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3400" y="32895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Texas</a:t>
            </a:r>
            <a:endParaRPr lang="en-US" sz="4800" i="0" dirty="0">
              <a:solidFill>
                <a:srgbClr val="001B6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TextBox 5">
            <a:extLst>
              <a:ext uri="{FF2B5EF4-FFF2-40B4-BE49-F238E27FC236}">
                <a16:creationId xmlns:a16="http://schemas.microsoft.com/office/drawing/2014/main" id="{2DA601AB-A51F-42F5-9732-5A2230E45C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3400" y="908720"/>
            <a:ext cx="7315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Past International Presidents</a:t>
            </a:r>
          </a:p>
        </p:txBody>
      </p:sp>
      <p:pic>
        <p:nvPicPr>
          <p:cNvPr id="12" name="Picture 8">
            <a:extLst>
              <a:ext uri="{FF2B5EF4-FFF2-40B4-BE49-F238E27FC236}">
                <a16:creationId xmlns:a16="http://schemas.microsoft.com/office/drawing/2014/main" id="{E1EF3578-C5AB-41E8-87C5-0137081DB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540" y="1903142"/>
            <a:ext cx="1247775" cy="1785937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7">
            <a:extLst>
              <a:ext uri="{FF2B5EF4-FFF2-40B4-BE49-F238E27FC236}">
                <a16:creationId xmlns:a16="http://schemas.microsoft.com/office/drawing/2014/main" id="{383BD350-0BE1-490D-B1B3-A1DD3CB53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8304" y="1959419"/>
            <a:ext cx="1247775" cy="1785937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C485903-04F9-48A7-A49A-85A9E69C6A5C}"/>
              </a:ext>
            </a:extLst>
          </p:cNvPr>
          <p:cNvSpPr txBox="1"/>
          <p:nvPr/>
        </p:nvSpPr>
        <p:spPr>
          <a:xfrm>
            <a:off x="1746636" y="2390722"/>
            <a:ext cx="186461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Jimmy M. Ross</a:t>
            </a:r>
          </a:p>
          <a:p>
            <a:pPr algn="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Quitaque, TX</a:t>
            </a:r>
          </a:p>
          <a:p>
            <a:pPr algn="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2006-07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B5CB09F-2E2D-4F0A-99AC-F00A87F7FA44}"/>
              </a:ext>
            </a:extLst>
          </p:cNvPr>
          <p:cNvSpPr txBox="1"/>
          <p:nvPr/>
        </p:nvSpPr>
        <p:spPr>
          <a:xfrm>
            <a:off x="4917906" y="2430876"/>
            <a:ext cx="239039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Everett J. </a:t>
            </a:r>
            <a:r>
              <a:rPr lang="en-US" sz="18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Grindstaff</a:t>
            </a:r>
            <a:endParaRPr lang="en-US" sz="1800" i="0" dirty="0">
              <a:ln w="3175">
                <a:noFill/>
              </a:ln>
              <a:solidFill>
                <a:srgbClr val="1C2F5A"/>
              </a:solidFill>
              <a:effectLst>
                <a:glow rad="101600">
                  <a:schemeClr val="tx2">
                    <a:lumMod val="20000"/>
                    <a:lumOff val="8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defRPr/>
            </a:pPr>
            <a:r>
              <a:rPr lang="en-US" sz="18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Balinger</a:t>
            </a: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TX</a:t>
            </a:r>
          </a:p>
          <a:p>
            <a:pPr algn="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1982-83</a:t>
            </a:r>
          </a:p>
        </p:txBody>
      </p:sp>
      <p:pic>
        <p:nvPicPr>
          <p:cNvPr id="16" name="Picture 6">
            <a:extLst>
              <a:ext uri="{FF2B5EF4-FFF2-40B4-BE49-F238E27FC236}">
                <a16:creationId xmlns:a16="http://schemas.microsoft.com/office/drawing/2014/main" id="{2B0C1585-4961-49CC-93EF-20AFBBB0E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4149725"/>
            <a:ext cx="1036637" cy="1482725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id="{B3797255-EECE-4320-BB6F-E8E28B79E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40650" y="4149725"/>
            <a:ext cx="995363" cy="1420813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8" name="Picture 3">
            <a:extLst>
              <a:ext uri="{FF2B5EF4-FFF2-40B4-BE49-F238E27FC236}">
                <a16:creationId xmlns:a16="http://schemas.microsoft.com/office/drawing/2014/main" id="{6C0E9F65-5B32-4C20-B5FE-1A8F3627B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24550" y="4137025"/>
            <a:ext cx="992188" cy="1420813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D4E10AC3-9ADF-4E69-8485-DAE28D7D5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67175" y="4149725"/>
            <a:ext cx="993775" cy="1420813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" name="Picture 5">
            <a:extLst>
              <a:ext uri="{FF2B5EF4-FFF2-40B4-BE49-F238E27FC236}">
                <a16:creationId xmlns:a16="http://schemas.microsoft.com/office/drawing/2014/main" id="{7BE9B2C0-CA97-4C3E-866C-551BA7073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220913" y="4149725"/>
            <a:ext cx="1019175" cy="1455738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119E24B-60E5-4E86-9F65-8A292F1D78C0}"/>
              </a:ext>
            </a:extLst>
          </p:cNvPr>
          <p:cNvSpPr txBox="1"/>
          <p:nvPr/>
        </p:nvSpPr>
        <p:spPr>
          <a:xfrm>
            <a:off x="136937" y="5703729"/>
            <a:ext cx="1553630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David Evans</a:t>
            </a:r>
          </a:p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Galveston, TX</a:t>
            </a:r>
          </a:p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1968-69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17C92E3-8A2B-4A0C-9531-A761205F9968}"/>
              </a:ext>
            </a:extLst>
          </p:cNvPr>
          <p:cNvSpPr txBox="1"/>
          <p:nvPr/>
        </p:nvSpPr>
        <p:spPr>
          <a:xfrm>
            <a:off x="1685823" y="5733256"/>
            <a:ext cx="2089034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H.C. </a:t>
            </a:r>
            <a:r>
              <a:rPr lang="en-US" sz="16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Petry</a:t>
            </a: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Jr.</a:t>
            </a:r>
          </a:p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Carrizo Springs, TX</a:t>
            </a:r>
          </a:p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1950-51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36B8EDC-8298-42D4-AAAB-2757A78BBB6F}"/>
              </a:ext>
            </a:extLst>
          </p:cNvPr>
          <p:cNvSpPr txBox="1"/>
          <p:nvPr/>
        </p:nvSpPr>
        <p:spPr>
          <a:xfrm>
            <a:off x="3611249" y="5737400"/>
            <a:ext cx="1906291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George R. Jordan</a:t>
            </a:r>
          </a:p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Dallas, TX</a:t>
            </a:r>
          </a:p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1941-42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204F13-D6CC-4BEF-BCD7-AA671BC94629}"/>
              </a:ext>
            </a:extLst>
          </p:cNvPr>
          <p:cNvSpPr txBox="1"/>
          <p:nvPr/>
        </p:nvSpPr>
        <p:spPr>
          <a:xfrm>
            <a:off x="5616431" y="5733255"/>
            <a:ext cx="1607621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Julien C. </a:t>
            </a:r>
            <a:r>
              <a:rPr lang="en-US" sz="16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Hyer</a:t>
            </a:r>
            <a:endParaRPr lang="en-US" sz="1600" i="0" dirty="0">
              <a:ln w="3175">
                <a:noFill/>
              </a:ln>
              <a:solidFill>
                <a:srgbClr val="1C2F5A"/>
              </a:solidFill>
              <a:effectLst>
                <a:glow rad="101600">
                  <a:schemeClr val="tx2">
                    <a:lumMod val="20000"/>
                    <a:lumOff val="8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Fort Worth, TX</a:t>
            </a:r>
          </a:p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1931-32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04A7768-4C20-4608-9EC5-E14C13EE8A53}"/>
              </a:ext>
            </a:extLst>
          </p:cNvPr>
          <p:cNvSpPr txBox="1"/>
          <p:nvPr/>
        </p:nvSpPr>
        <p:spPr>
          <a:xfrm>
            <a:off x="7637643" y="5747900"/>
            <a:ext cx="1200971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L.H. Lewis</a:t>
            </a:r>
          </a:p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Dallas, TX</a:t>
            </a:r>
          </a:p>
          <a:p>
            <a:pPr algn="ctr">
              <a:defRPr/>
            </a:pPr>
            <a:r>
              <a:rPr lang="en-US" sz="16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1918-19</a:t>
            </a:r>
          </a:p>
        </p:txBody>
      </p:sp>
    </p:spTree>
    <p:extLst>
      <p:ext uri="{BB962C8B-B14F-4D97-AF65-F5344CB8AC3E}">
        <p14:creationId xmlns:p14="http://schemas.microsoft.com/office/powerpoint/2010/main" val="214028065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3">
            <a:extLst>
              <a:ext uri="{FF2B5EF4-FFF2-40B4-BE49-F238E27FC236}">
                <a16:creationId xmlns:a16="http://schemas.microsoft.com/office/drawing/2014/main" id="{FE14F4AB-14D5-4FBD-8093-290FAA028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115888"/>
            <a:ext cx="7315200" cy="83099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288925" algn="ctr">
              <a:spcBef>
                <a:spcPct val="50000"/>
              </a:spcBef>
              <a:defRPr/>
            </a:pPr>
            <a:r>
              <a:rPr lang="en-US" sz="48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International Family</a:t>
            </a:r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CB802029-00B8-4E5E-B4DB-FCED421E9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836712"/>
            <a:ext cx="7315200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288925" algn="ctr">
              <a:spcBef>
                <a:spcPct val="50000"/>
              </a:spcBef>
              <a:defRPr/>
            </a:pPr>
            <a:r>
              <a:rPr lang="en-US" sz="36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Past International Directors</a:t>
            </a:r>
          </a:p>
        </p:txBody>
      </p:sp>
      <p:pic>
        <p:nvPicPr>
          <p:cNvPr id="11" name="Picture 14">
            <a:extLst>
              <a:ext uri="{FF2B5EF4-FFF2-40B4-BE49-F238E27FC236}">
                <a16:creationId xmlns:a16="http://schemas.microsoft.com/office/drawing/2014/main" id="{37624D56-0939-4054-BCE2-958F0BAEB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25" y="4221088"/>
            <a:ext cx="1190625" cy="1428750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6EEE197F-F69C-4FDB-A1CA-2BA06A64A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86325" y="4221088"/>
            <a:ext cx="1212850" cy="1514475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16">
            <a:extLst>
              <a:ext uri="{FF2B5EF4-FFF2-40B4-BE49-F238E27FC236}">
                <a16:creationId xmlns:a16="http://schemas.microsoft.com/office/drawing/2014/main" id="{CE3B1962-9E8C-49BD-AA82-83C1CDCB4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4221088"/>
            <a:ext cx="1296987" cy="1557337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9" descr="C:\Users\mroth\Pictures\Bev Stebbins.jpg">
            <a:extLst>
              <a:ext uri="{FF2B5EF4-FFF2-40B4-BE49-F238E27FC236}">
                <a16:creationId xmlns:a16="http://schemas.microsoft.com/office/drawing/2014/main" id="{4C7D18FD-6769-4935-A9C0-3051140FA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86326" y="1844824"/>
            <a:ext cx="1198562" cy="1438275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>
            <a:extLst>
              <a:ext uri="{FF2B5EF4-FFF2-40B4-BE49-F238E27FC236}">
                <a16:creationId xmlns:a16="http://schemas.microsoft.com/office/drawing/2014/main" id="{7813F19B-427D-40FC-B270-0644EE4DE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5288" y="1844824"/>
            <a:ext cx="1190625" cy="1438275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6" name="Picture 11">
            <a:extLst>
              <a:ext uri="{FF2B5EF4-FFF2-40B4-BE49-F238E27FC236}">
                <a16:creationId xmlns:a16="http://schemas.microsoft.com/office/drawing/2014/main" id="{EEB229D8-E469-462F-8B77-DDDEF3E06C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/>
          <a:srcRect l="6751" r="16572" b="47246"/>
          <a:stretch/>
        </p:blipFill>
        <p:spPr bwMode="auto">
          <a:xfrm>
            <a:off x="2587626" y="1844824"/>
            <a:ext cx="1198563" cy="1438275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7" name="Picture 12">
            <a:extLst>
              <a:ext uri="{FF2B5EF4-FFF2-40B4-BE49-F238E27FC236}">
                <a16:creationId xmlns:a16="http://schemas.microsoft.com/office/drawing/2014/main" id="{D6A32058-1B7D-465F-9909-8CDD1B83B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08851" y="1854349"/>
            <a:ext cx="1296988" cy="1428750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8" name="Picture 13">
            <a:extLst>
              <a:ext uri="{FF2B5EF4-FFF2-40B4-BE49-F238E27FC236}">
                <a16:creationId xmlns:a16="http://schemas.microsoft.com/office/drawing/2014/main" id="{2E99AB0C-F92A-4051-9634-D7C12EB5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21088"/>
            <a:ext cx="1190625" cy="1428750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F187643-CDBD-42A4-9BA4-67CA4A02DAE8}"/>
              </a:ext>
            </a:extLst>
          </p:cNvPr>
          <p:cNvSpPr txBox="1"/>
          <p:nvPr/>
        </p:nvSpPr>
        <p:spPr>
          <a:xfrm>
            <a:off x="34248" y="3424687"/>
            <a:ext cx="2006774" cy="646331"/>
          </a:xfrm>
          <a:prstGeom prst="rect">
            <a:avLst/>
          </a:prstGeom>
          <a:noFill/>
          <a:effectLst>
            <a:glow rad="101600">
              <a:schemeClr val="tx1">
                <a:lumMod val="20000"/>
                <a:lumOff val="80000"/>
                <a:alpha val="60000"/>
              </a:schemeClr>
            </a:glo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 Lindsey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2016-18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E41C467-47FB-4ACF-AB61-8EB5689C7DF1}"/>
              </a:ext>
            </a:extLst>
          </p:cNvPr>
          <p:cNvSpPr txBox="1"/>
          <p:nvPr/>
        </p:nvSpPr>
        <p:spPr>
          <a:xfrm>
            <a:off x="34248" y="5875657"/>
            <a:ext cx="2006774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Marshall Cooper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1993-95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F9F25D0-271D-4258-9238-D734D9031C1C}"/>
              </a:ext>
            </a:extLst>
          </p:cNvPr>
          <p:cNvSpPr txBox="1"/>
          <p:nvPr/>
        </p:nvSpPr>
        <p:spPr>
          <a:xfrm>
            <a:off x="2188093" y="3452244"/>
            <a:ext cx="2006774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Joe Al </a:t>
            </a:r>
            <a:r>
              <a:rPr lang="en-US" sz="18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Picone</a:t>
            </a: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2011-13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8CF86D-236A-43A7-B1EF-ADE1E220D8E6}"/>
              </a:ext>
            </a:extLst>
          </p:cNvPr>
          <p:cNvSpPr txBox="1"/>
          <p:nvPr/>
        </p:nvSpPr>
        <p:spPr>
          <a:xfrm>
            <a:off x="2244819" y="5875658"/>
            <a:ext cx="2006774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Ray </a:t>
            </a:r>
            <a:r>
              <a:rPr lang="en-US" sz="18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Hughston</a:t>
            </a:r>
            <a:endParaRPr lang="en-US" sz="1800" i="0" dirty="0">
              <a:ln w="3175">
                <a:noFill/>
              </a:ln>
              <a:solidFill>
                <a:srgbClr val="1C2F5A"/>
              </a:solidFill>
              <a:effectLst>
                <a:glow rad="101600">
                  <a:schemeClr val="tx2">
                    <a:lumMod val="20000"/>
                    <a:lumOff val="8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1990-92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E518AF-8AB2-429E-9CA9-E6831735DEF1}"/>
              </a:ext>
            </a:extLst>
          </p:cNvPr>
          <p:cNvSpPr txBox="1"/>
          <p:nvPr/>
        </p:nvSpPr>
        <p:spPr>
          <a:xfrm>
            <a:off x="4427984" y="3462550"/>
            <a:ext cx="21602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Beverly Stebbins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2008-10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E361368-ED4A-4E45-9F13-9FEDEAE809AC}"/>
              </a:ext>
            </a:extLst>
          </p:cNvPr>
          <p:cNvSpPr txBox="1"/>
          <p:nvPr/>
        </p:nvSpPr>
        <p:spPr>
          <a:xfrm>
            <a:off x="4483013" y="5877272"/>
            <a:ext cx="2006774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Mike Butler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1984-86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0D69F5C-28F9-437E-9A17-787E0A793DA1}"/>
              </a:ext>
            </a:extLst>
          </p:cNvPr>
          <p:cNvSpPr txBox="1"/>
          <p:nvPr/>
        </p:nvSpPr>
        <p:spPr>
          <a:xfrm>
            <a:off x="6704280" y="3452244"/>
            <a:ext cx="230425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Connie de la Garza</a:t>
            </a: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2000-02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14290DD-4BC2-404C-9D82-D2367ADB2800}"/>
              </a:ext>
            </a:extLst>
          </p:cNvPr>
          <p:cNvSpPr txBox="1"/>
          <p:nvPr/>
        </p:nvSpPr>
        <p:spPr>
          <a:xfrm>
            <a:off x="7020271" y="5877272"/>
            <a:ext cx="193475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 </a:t>
            </a:r>
            <a:r>
              <a:rPr lang="en-US" sz="1800" i="0" dirty="0" err="1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Buckalew</a:t>
            </a:r>
            <a:endParaRPr lang="en-US" sz="1800" i="0" dirty="0">
              <a:ln w="3175">
                <a:noFill/>
              </a:ln>
              <a:solidFill>
                <a:srgbClr val="1C2F5A"/>
              </a:solidFill>
              <a:effectLst>
                <a:glow rad="101600">
                  <a:schemeClr val="tx2">
                    <a:lumMod val="20000"/>
                    <a:lumOff val="8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1800" i="0" dirty="0">
                <a:ln w="3175">
                  <a:noFill/>
                </a:ln>
                <a:solidFill>
                  <a:srgbClr val="1C2F5A"/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1974-76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>
            <a:extLst>
              <a:ext uri="{FF2B5EF4-FFF2-40B4-BE49-F238E27FC236}">
                <a16:creationId xmlns:a16="http://schemas.microsoft.com/office/drawing/2014/main" id="{6E7F7367-927D-4C0E-8B6C-F7C62497D8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115888"/>
            <a:ext cx="7315200" cy="831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288925" algn="ctr">
              <a:spcBef>
                <a:spcPct val="50000"/>
              </a:spcBef>
              <a:defRPr/>
            </a:pPr>
            <a:r>
              <a:rPr lang="en-US" sz="48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MD-2 Texas Lions</a:t>
            </a:r>
          </a:p>
        </p:txBody>
      </p:sp>
      <p:sp>
        <p:nvSpPr>
          <p:cNvPr id="3" name="Text Box 3">
            <a:extLst>
              <a:ext uri="{FF2B5EF4-FFF2-40B4-BE49-F238E27FC236}">
                <a16:creationId xmlns:a16="http://schemas.microsoft.com/office/drawing/2014/main" id="{DD2CBA49-C818-45B6-9A56-0510E81C5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836712"/>
            <a:ext cx="7315200" cy="5847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288925" algn="ctr">
              <a:spcBef>
                <a:spcPct val="50000"/>
              </a:spcBef>
              <a:defRPr/>
            </a:pPr>
            <a:r>
              <a:rPr lang="en-US" sz="32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Candidate for International Director</a:t>
            </a:r>
          </a:p>
        </p:txBody>
      </p:sp>
      <p:pic>
        <p:nvPicPr>
          <p:cNvPr id="4" name="Picture 2" descr="C:\Users\mroth\Desktop\Temporary Files\TJ and J 2.jpg">
            <a:extLst>
              <a:ext uri="{FF2B5EF4-FFF2-40B4-BE49-F238E27FC236}">
                <a16:creationId xmlns:a16="http://schemas.microsoft.com/office/drawing/2014/main" id="{05FBC76A-8F8F-4FC2-9B9B-DC72A0BD6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3315365" cy="3788988"/>
          </a:xfrm>
          <a:prstGeom prst="rect">
            <a:avLst/>
          </a:prstGeom>
          <a:ln w="57150">
            <a:solidFill>
              <a:srgbClr val="C000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D56ACFC-8E04-40FE-A8DD-DA1DA5005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844" y="3589859"/>
            <a:ext cx="1188988" cy="1106601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4">
                <a:lumMod val="60000"/>
                <a:lumOff val="40000"/>
                <a:alpha val="6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0188F8-855F-4AF0-9456-C9EEBD1C088E}"/>
              </a:ext>
            </a:extLst>
          </p:cNvPr>
          <p:cNvSpPr txBox="1"/>
          <p:nvPr/>
        </p:nvSpPr>
        <p:spPr>
          <a:xfrm>
            <a:off x="4797114" y="2060848"/>
            <a:ext cx="403244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PCC Ernesto “TJ” Tijerina</a:t>
            </a: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Del Rio San Felipe Lions Club </a:t>
            </a: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DG 1988 – 1989</a:t>
            </a: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CC 2016 – 2017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B7A7E7-E61E-4C07-871C-E3FCE2A5A0AA}"/>
              </a:ext>
            </a:extLst>
          </p:cNvPr>
          <p:cNvSpPr txBox="1"/>
          <p:nvPr/>
        </p:nvSpPr>
        <p:spPr>
          <a:xfrm>
            <a:off x="4725106" y="4772618"/>
            <a:ext cx="417646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Lion Juanita Tijerina</a:t>
            </a: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Partner-in-Service</a:t>
            </a: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San Antonio Northwest Lions Club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B6AEE4-8BB9-461C-911E-F09CED02DF41}"/>
              </a:ext>
            </a:extLst>
          </p:cNvPr>
          <p:cNvSpPr txBox="1"/>
          <p:nvPr/>
        </p:nvSpPr>
        <p:spPr>
          <a:xfrm>
            <a:off x="1758591" y="6340807"/>
            <a:ext cx="745561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Texas’ Candidate for election at the “Virtual” 103rd International Convention, June 2021</a:t>
            </a:r>
          </a:p>
        </p:txBody>
      </p:sp>
    </p:spTree>
    <p:extLst>
      <p:ext uri="{BB962C8B-B14F-4D97-AF65-F5344CB8AC3E}">
        <p14:creationId xmlns:p14="http://schemas.microsoft.com/office/powerpoint/2010/main" val="219012475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>
            <a:extLst>
              <a:ext uri="{FF2B5EF4-FFF2-40B4-BE49-F238E27FC236}">
                <a16:creationId xmlns:a16="http://schemas.microsoft.com/office/drawing/2014/main" id="{540A4D1F-9E82-447C-A9CF-F1C9CA3658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38100"/>
            <a:ext cx="7315200" cy="150810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288925" algn="ctr">
              <a:spcBef>
                <a:spcPts val="0"/>
              </a:spcBef>
              <a:defRPr/>
            </a:pPr>
            <a:r>
              <a:rPr lang="en-US" sz="48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Council of Governors</a:t>
            </a:r>
          </a:p>
          <a:p>
            <a:pPr marL="404813" indent="-288925" algn="ctr">
              <a:spcBef>
                <a:spcPts val="0"/>
              </a:spcBef>
              <a:defRPr/>
            </a:pPr>
            <a:r>
              <a:rPr lang="en-US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2020 - 2021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6810E0-2788-4428-9C1C-E02AFFFC72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638" y="2228858"/>
            <a:ext cx="4865376" cy="2839384"/>
          </a:xfrm>
          <a:prstGeom prst="rect">
            <a:avLst/>
          </a:prstGeom>
          <a:ln w="5715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772D5E-416D-4CBC-A1DD-30849882A4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208" y="5085184"/>
            <a:ext cx="1663685" cy="20906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93F27A-231D-4959-A72F-4F65329A2FE5}"/>
              </a:ext>
            </a:extLst>
          </p:cNvPr>
          <p:cNvSpPr txBox="1"/>
          <p:nvPr/>
        </p:nvSpPr>
        <p:spPr>
          <a:xfrm>
            <a:off x="5486400" y="1844824"/>
            <a:ext cx="3577099" cy="35086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CC Ray Harper</a:t>
            </a: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Council Chair</a:t>
            </a:r>
          </a:p>
          <a:p>
            <a:pPr algn="ctr">
              <a:defRPr/>
            </a:pPr>
            <a:endParaRPr lang="en-US" sz="700" i="0" dirty="0">
              <a:solidFill>
                <a:srgbClr val="1C2F5A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DG David </a:t>
            </a:r>
            <a:r>
              <a:rPr lang="en-US" sz="2400" b="0" i="0" dirty="0" err="1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Splitek</a:t>
            </a:r>
            <a:endParaRPr lang="en-US" sz="24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Council Vice Chair</a:t>
            </a:r>
          </a:p>
          <a:p>
            <a:pPr algn="ctr">
              <a:defRPr/>
            </a:pPr>
            <a:endParaRPr lang="en-US" sz="7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DG Billy Gray</a:t>
            </a: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Council Treasurer</a:t>
            </a:r>
          </a:p>
          <a:p>
            <a:pPr algn="ctr">
              <a:defRPr/>
            </a:pPr>
            <a:endParaRPr lang="en-US" sz="900" b="0" i="0" dirty="0">
              <a:solidFill>
                <a:schemeClr val="bg1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24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DG Christina Schoonover</a:t>
            </a: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Council Secretary</a:t>
            </a:r>
          </a:p>
          <a:p>
            <a:pPr algn="ctr">
              <a:defRPr/>
            </a:pPr>
            <a:endParaRPr lang="en-US" sz="700" b="0" i="0" dirty="0">
              <a:solidFill>
                <a:srgbClr val="1C2F5A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defRPr/>
            </a:pPr>
            <a:endParaRPr lang="en-US" sz="1800" b="0" i="0" dirty="0">
              <a:solidFill>
                <a:srgbClr val="1C2F5A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FE2AFC-CCD1-4343-83CE-2E61C6EA9A8B}"/>
              </a:ext>
            </a:extLst>
          </p:cNvPr>
          <p:cNvSpPr txBox="1"/>
          <p:nvPr/>
        </p:nvSpPr>
        <p:spPr>
          <a:xfrm>
            <a:off x="107504" y="5744279"/>
            <a:ext cx="6175890" cy="584775"/>
          </a:xfrm>
          <a:prstGeom prst="rect">
            <a:avLst/>
          </a:prstGeom>
          <a:noFill/>
          <a:effectLst>
            <a:glow rad="101600">
              <a:schemeClr val="tx2">
                <a:lumMod val="20000"/>
                <a:lumOff val="80000"/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>
                    <a:lumMod val="25000"/>
                  </a:schemeClr>
                </a:solidFill>
                <a:effectLst>
                  <a:glow rad="101600">
                    <a:schemeClr val="tx2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Moving Forward Together</a:t>
            </a:r>
          </a:p>
        </p:txBody>
      </p:sp>
    </p:spTree>
    <p:extLst>
      <p:ext uri="{BB962C8B-B14F-4D97-AF65-F5344CB8AC3E}">
        <p14:creationId xmlns:p14="http://schemas.microsoft.com/office/powerpoint/2010/main" val="45450632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3"/>
          <p:cNvSpPr txBox="1">
            <a:spLocks noChangeArrowheads="1"/>
          </p:cNvSpPr>
          <p:nvPr/>
        </p:nvSpPr>
        <p:spPr bwMode="auto">
          <a:xfrm>
            <a:off x="1828800" y="214313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288925"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Famous Lions</a:t>
            </a:r>
          </a:p>
        </p:txBody>
      </p:sp>
      <p:pic>
        <p:nvPicPr>
          <p:cNvPr id="69637" name="Picture 5" descr="C:\Users\mroth\Pictures\LCI History\Jimmy Medal 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2027238"/>
            <a:ext cx="2357438" cy="162877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51720" y="5373215"/>
            <a:ext cx="2006774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glow rad="101600">
                    <a:schemeClr val="tx1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Claude </a:t>
            </a:r>
            <a:r>
              <a:rPr lang="en-US" sz="2000" b="0" i="0" dirty="0" err="1">
                <a:solidFill>
                  <a:schemeClr val="bg1">
                    <a:lumMod val="25000"/>
                  </a:schemeClr>
                </a:solidFill>
                <a:effectLst>
                  <a:glow rad="101600">
                    <a:schemeClr val="tx1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Nicollier</a:t>
            </a:r>
            <a:endParaRPr lang="en-US" sz="2000" b="0" i="0" dirty="0">
              <a:solidFill>
                <a:schemeClr val="bg1">
                  <a:lumMod val="25000"/>
                </a:schemeClr>
              </a:solidFill>
              <a:effectLst>
                <a:glow rad="101600">
                  <a:schemeClr val="tx1">
                    <a:lumMod val="20000"/>
                    <a:lumOff val="8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glow rad="101600">
                    <a:schemeClr val="tx1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Swiss Astronaut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18831" y="3771970"/>
            <a:ext cx="23315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glow rad="101600">
                    <a:schemeClr val="tx1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Jimmy Carter</a:t>
            </a: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glow rad="101600">
                    <a:schemeClr val="tx1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US President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28184" y="4726885"/>
            <a:ext cx="274550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glow rad="101600">
                    <a:schemeClr val="tx1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Sir Edmund Hillary</a:t>
            </a:r>
          </a:p>
          <a:p>
            <a:pPr algn="ctr">
              <a:defRPr/>
            </a:pPr>
            <a:r>
              <a:rPr lang="en-US" sz="2000" b="0" i="0" dirty="0">
                <a:solidFill>
                  <a:schemeClr val="bg1">
                    <a:lumMod val="25000"/>
                  </a:schemeClr>
                </a:solidFill>
                <a:effectLst>
                  <a:glow rad="101600">
                    <a:schemeClr val="tx1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New Zealand Mountaineer</a:t>
            </a:r>
          </a:p>
        </p:txBody>
      </p:sp>
      <p:pic>
        <p:nvPicPr>
          <p:cNvPr id="69638" name="Picture 6" descr="C:\Users\mroth\Pictures\LCI History\Swiss astronaut Claude Nicolli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49576" y="4215927"/>
            <a:ext cx="1787525" cy="231457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39" name="Picture 7" descr="C:\Users\mroth\Pictures\LCI History\Sir Edmund Hillary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2035175"/>
            <a:ext cx="2000250" cy="2562225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52625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3"/>
          <p:cNvSpPr txBox="1">
            <a:spLocks noChangeArrowheads="1"/>
          </p:cNvSpPr>
          <p:nvPr/>
        </p:nvSpPr>
        <p:spPr bwMode="auto">
          <a:xfrm>
            <a:off x="1828800" y="214313"/>
            <a:ext cx="7315200" cy="1016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288925"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Lions in Print</a:t>
            </a:r>
          </a:p>
        </p:txBody>
      </p:sp>
      <p:pic>
        <p:nvPicPr>
          <p:cNvPr id="10854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104" y="1988840"/>
            <a:ext cx="990942" cy="1490029"/>
          </a:xfrm>
          <a:prstGeom prst="rect">
            <a:avLst/>
          </a:prstGeom>
          <a:ln w="28575">
            <a:solidFill>
              <a:schemeClr val="accent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0835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56792"/>
            <a:ext cx="1043437" cy="1393130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550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7" y="4179829"/>
            <a:ext cx="1043437" cy="1585547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6" descr="https://images-na.ssl-images-amazon.com/images/I/81%2BI5zniEOL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0846" y="2949922"/>
            <a:ext cx="913262" cy="1365201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397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348880"/>
            <a:ext cx="5551257" cy="3279749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71" y="5149098"/>
            <a:ext cx="1087534" cy="1582109"/>
          </a:xfrm>
          <a:prstGeom prst="rect">
            <a:avLst/>
          </a:prstGeom>
          <a:noFill/>
          <a:ln w="28575">
            <a:solidFill>
              <a:srgbClr val="682B9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8553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87104" y="4972602"/>
            <a:ext cx="1190625" cy="1658938"/>
          </a:xfrm>
          <a:prstGeom prst="rect">
            <a:avLst/>
          </a:prstGeom>
          <a:ln w="28575">
            <a:solidFill>
              <a:schemeClr val="bg2">
                <a:lumMod val="25000"/>
              </a:schemeClr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602" name="Picture 2" descr="C:\Users\mroth\Pictures\LCI History\Ebb 1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5" r="22591"/>
          <a:stretch/>
        </p:blipFill>
        <p:spPr bwMode="auto">
          <a:xfrm>
            <a:off x="2377729" y="5191678"/>
            <a:ext cx="864096" cy="1496948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0" t="1966" r="2935" b="1906"/>
          <a:stretch/>
        </p:blipFill>
        <p:spPr bwMode="auto">
          <a:xfrm>
            <a:off x="1475656" y="3494573"/>
            <a:ext cx="1152128" cy="1592527"/>
          </a:xfrm>
          <a:prstGeom prst="rect">
            <a:avLst/>
          </a:prstGeom>
          <a:ln w="28575">
            <a:solidFill>
              <a:srgbClr val="FF00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3"/>
          <p:cNvSpPr txBox="1">
            <a:spLocks noChangeArrowheads="1"/>
          </p:cNvSpPr>
          <p:nvPr/>
        </p:nvSpPr>
        <p:spPr bwMode="auto">
          <a:xfrm>
            <a:off x="1828800" y="0"/>
            <a:ext cx="7315200" cy="92333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288925" algn="ctr">
              <a:spcBef>
                <a:spcPct val="50000"/>
              </a:spcBef>
              <a:defRPr/>
            </a:pPr>
            <a:r>
              <a:rPr lang="en-US" sz="54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Lionism Celebrated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828800" y="800100"/>
            <a:ext cx="7315200" cy="83099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288925" algn="ctr">
              <a:spcBef>
                <a:spcPct val="50000"/>
              </a:spcBef>
              <a:defRPr/>
            </a:pPr>
            <a:r>
              <a:rPr lang="en-US" sz="48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Through Postage</a:t>
            </a:r>
          </a:p>
        </p:txBody>
      </p:sp>
      <p:pic>
        <p:nvPicPr>
          <p:cNvPr id="223235" name="Picture 3" descr="C:\Users\mroth\Pictures\Stamps\Australia.jpg"/>
          <p:cNvPicPr>
            <a:picLocks noChangeAspect="1" noChangeArrowheads="1"/>
          </p:cNvPicPr>
          <p:nvPr/>
        </p:nvPicPr>
        <p:blipFill rotWithShape="1">
          <a:blip r:embed="rId3"/>
          <a:srcRect l="2791" r="1667"/>
          <a:stretch/>
        </p:blipFill>
        <p:spPr bwMode="auto">
          <a:xfrm>
            <a:off x="107950" y="1843088"/>
            <a:ext cx="1428750" cy="1019175"/>
          </a:xfrm>
          <a:prstGeom prst="rect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36" name="Picture 4" descr="C:\Users\mroth\Pictures\Stamps\Belgiu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9550" y="2686050"/>
            <a:ext cx="768350" cy="1069975"/>
          </a:xfrm>
          <a:prstGeom prst="rect">
            <a:avLst/>
          </a:prstGeom>
          <a:ln w="28575"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37" name="Picture 5" descr="C:\Users\mroth\Pictures\Stamps\Centennial.jpg"/>
          <p:cNvPicPr>
            <a:picLocks noChangeAspect="1" noChangeArrowheads="1"/>
          </p:cNvPicPr>
          <p:nvPr/>
        </p:nvPicPr>
        <p:blipFill rotWithShape="1">
          <a:blip r:embed="rId5"/>
          <a:srcRect l="887" t="5925" b="27464"/>
          <a:stretch/>
        </p:blipFill>
        <p:spPr bwMode="auto">
          <a:xfrm>
            <a:off x="2722563" y="1827213"/>
            <a:ext cx="1965325" cy="1303337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38" name="Picture 6" descr="C:\Users\mroth\Pictures\Stamps\Dove of Peace 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9338" y="1917700"/>
            <a:ext cx="1379537" cy="879475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40" name="Picture 8" descr="C:\Users\mroth\Pictures\Stamps\Djibouti.jpg"/>
          <p:cNvPicPr>
            <a:picLocks noChangeAspect="1" noChangeArrowheads="1"/>
          </p:cNvPicPr>
          <p:nvPr/>
        </p:nvPicPr>
        <p:blipFill rotWithShape="1">
          <a:blip r:embed="rId7"/>
          <a:srcRect l="2604" t="2199" r="2604" b="7135"/>
          <a:stretch/>
        </p:blipFill>
        <p:spPr bwMode="auto">
          <a:xfrm>
            <a:off x="1293813" y="3068638"/>
            <a:ext cx="1298575" cy="1036637"/>
          </a:xfrm>
          <a:prstGeom prst="rect">
            <a:avLst/>
          </a:prstGeom>
          <a:ln w="28575">
            <a:solidFill>
              <a:srgbClr val="00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39" name="Picture 7" descr="C:\Users\mroth\Pictures\Stamps\Dahomey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44650" y="1773238"/>
            <a:ext cx="842963" cy="1295400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41" name="Picture 9" descr="C:\Users\mroth\Pictures\Stamps\Finland 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08838" y="1960563"/>
            <a:ext cx="1633537" cy="911225"/>
          </a:xfrm>
          <a:prstGeom prst="rect">
            <a:avLst/>
          </a:prstGeom>
          <a:ln w="28575">
            <a:solidFill>
              <a:srgbClr val="FF50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43" name="Picture 11" descr="C:\Users\mroth\Pictures\Stamps\Gabon 2b.jpg"/>
          <p:cNvPicPr>
            <a:picLocks noChangeAspect="1" noChangeArrowheads="1"/>
          </p:cNvPicPr>
          <p:nvPr/>
        </p:nvPicPr>
        <p:blipFill rotWithShape="1">
          <a:blip r:embed="rId10"/>
          <a:srcRect b="687"/>
          <a:stretch/>
        </p:blipFill>
        <p:spPr bwMode="auto">
          <a:xfrm>
            <a:off x="150813" y="4056063"/>
            <a:ext cx="1990725" cy="1314450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45" name="Picture 13" descr="C:\Users\mroth\Pictures\Stamps\Haute Volta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505325" y="3221038"/>
            <a:ext cx="2300288" cy="1409700"/>
          </a:xfrm>
          <a:prstGeom prst="rect">
            <a:avLst/>
          </a:prstGeom>
          <a:ln w="28575">
            <a:solidFill>
              <a:schemeClr val="bg1">
                <a:lumMod val="2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47" name="Picture 15" descr="C:\Users\mroth\Pictures\Stamps\Kenya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327400" y="3221038"/>
            <a:ext cx="1222375" cy="1944687"/>
          </a:xfrm>
          <a:prstGeom prst="rect">
            <a:avLst/>
          </a:prstGeom>
          <a:ln w="28575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44" name="Picture 12" descr="C:\Users\mroth\Pictures\Stamps\Greece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659563" y="2997200"/>
            <a:ext cx="1533525" cy="1042988"/>
          </a:xfrm>
          <a:prstGeom prst="rect">
            <a:avLst/>
          </a:prstGeom>
          <a:ln w="28575">
            <a:solidFill>
              <a:schemeClr val="accent5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48" name="Picture 16" descr="C:\Users\mroth\Pictures\Stamps\LIONS Club of Iran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226050" y="4756150"/>
            <a:ext cx="1579563" cy="1873250"/>
          </a:xfrm>
          <a:prstGeom prst="rect">
            <a:avLst/>
          </a:prstGeom>
          <a:ln w="28575">
            <a:solidFill>
              <a:schemeClr val="bg1">
                <a:lumMod val="2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51" name="Picture 19" descr="C:\Users\mroth\Pictures\Stamps\Luxembourg.jpg"/>
          <p:cNvPicPr>
            <a:picLocks noChangeAspect="1" noChangeArrowheads="1"/>
          </p:cNvPicPr>
          <p:nvPr/>
        </p:nvPicPr>
        <p:blipFill rotWithShape="1">
          <a:blip r:embed="rId15"/>
          <a:srcRect l="2061" t="-17" r="1600"/>
          <a:stretch/>
        </p:blipFill>
        <p:spPr bwMode="auto">
          <a:xfrm rot="60000">
            <a:off x="6977063" y="5243513"/>
            <a:ext cx="900112" cy="1293812"/>
          </a:xfrm>
          <a:prstGeom prst="rect">
            <a:avLst/>
          </a:prstGeom>
          <a:ln w="28575">
            <a:solidFill>
              <a:schemeClr val="tx1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52" name="Picture 20" descr="C:\Users\mroth\Pictures\Stamps\Maali.jpg"/>
          <p:cNvPicPr>
            <a:picLocks noChangeAspect="1" noChangeArrowheads="1"/>
          </p:cNvPicPr>
          <p:nvPr/>
        </p:nvPicPr>
        <p:blipFill rotWithShape="1">
          <a:blip r:embed="rId16"/>
          <a:srcRect/>
          <a:stretch/>
        </p:blipFill>
        <p:spPr bwMode="auto">
          <a:xfrm>
            <a:off x="2400300" y="3925888"/>
            <a:ext cx="928688" cy="1381125"/>
          </a:xfrm>
          <a:prstGeom prst="rect">
            <a:avLst/>
          </a:prstGeom>
          <a:ln w="28575">
            <a:solidFill>
              <a:schemeClr val="accent5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54" name="Picture 22" descr="C:\Users\mroth\Pictures\Stamps\Netherlands A Helen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303963" y="2130425"/>
            <a:ext cx="735012" cy="989013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58" name="Picture 26" descr="C:\Users\mroth\Pictures\Stamps\Rocher.jpg"/>
          <p:cNvPicPr>
            <a:picLocks noChangeAspect="1" noChangeArrowheads="1"/>
          </p:cNvPicPr>
          <p:nvPr/>
        </p:nvPicPr>
        <p:blipFill rotWithShape="1">
          <a:blip r:embed="rId18"/>
          <a:srcRect l="1573" t="2583" r="2071" b="3366"/>
          <a:stretch/>
        </p:blipFill>
        <p:spPr bwMode="auto">
          <a:xfrm>
            <a:off x="7308850" y="3773488"/>
            <a:ext cx="1720850" cy="1052512"/>
          </a:xfrm>
          <a:prstGeom prst="rect">
            <a:avLst/>
          </a:prstGeom>
          <a:ln w="28575">
            <a:solidFill>
              <a:srgbClr val="682B95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55" name="Picture 23" descr="C:\Users\mroth\Pictures\Stamps\Pakistan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373313" y="5302250"/>
            <a:ext cx="1641475" cy="1177925"/>
          </a:xfrm>
          <a:prstGeom prst="rect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57" name="Picture 25" descr="C:\Users\mroth\Pictures\Stamps\Philipina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8151813" y="5334000"/>
            <a:ext cx="804862" cy="1295400"/>
          </a:xfrm>
          <a:prstGeom prst="rect">
            <a:avLst/>
          </a:prstGeom>
          <a:ln w="28575">
            <a:solidFill>
              <a:srgbClr val="00CC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59" name="Picture 27" descr="C:\Users\mroth\Pictures\Stamps\Rwanda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992188" y="4856163"/>
            <a:ext cx="1303337" cy="1773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60" name="Picture 28" descr="C:\Users\mroth\Pictures\Stamps\Togolaise 3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565900" y="4127500"/>
            <a:ext cx="742950" cy="1235075"/>
          </a:xfrm>
          <a:prstGeom prst="rect">
            <a:avLst/>
          </a:prstGeom>
          <a:ln w="28575">
            <a:solidFill>
              <a:srgbClr val="FF50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50" name="Picture 18" descr="C:\Users\mroth\Pictures\Stamps\Lions_ikon.jpg"/>
          <p:cNvPicPr>
            <a:picLocks noChangeAspect="1" noChangeArrowheads="1"/>
          </p:cNvPicPr>
          <p:nvPr/>
        </p:nvPicPr>
        <p:blipFill rotWithShape="1">
          <a:blip r:embed="rId23"/>
          <a:srcRect l="4491" r="7245"/>
          <a:stretch/>
        </p:blipFill>
        <p:spPr bwMode="auto">
          <a:xfrm>
            <a:off x="209550" y="5662613"/>
            <a:ext cx="847725" cy="639762"/>
          </a:xfrm>
          <a:prstGeom prst="rect">
            <a:avLst/>
          </a:prstGeom>
          <a:ln w="28575">
            <a:solidFill>
              <a:schemeClr val="bg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61" name="Picture 29" descr="C:\Users\mroth\Pictures\Stamps\Togolaise.jpg"/>
          <p:cNvPicPr>
            <a:picLocks noChangeAspect="1" noChangeArrowheads="1"/>
          </p:cNvPicPr>
          <p:nvPr/>
        </p:nvPicPr>
        <p:blipFill rotWithShape="1">
          <a:blip r:embed="rId24"/>
          <a:srcRect l="6680" t="2651" r="3734" b="2668"/>
          <a:stretch/>
        </p:blipFill>
        <p:spPr bwMode="auto">
          <a:xfrm>
            <a:off x="4137025" y="5106988"/>
            <a:ext cx="868363" cy="1566862"/>
          </a:xfrm>
          <a:prstGeom prst="rect">
            <a:avLst/>
          </a:prstGeom>
          <a:ln w="28575">
            <a:solidFill>
              <a:srgbClr val="FF99F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3"/>
          <p:cNvSpPr txBox="1">
            <a:spLocks noChangeArrowheads="1"/>
          </p:cNvSpPr>
          <p:nvPr/>
        </p:nvSpPr>
        <p:spPr bwMode="auto">
          <a:xfrm>
            <a:off x="1828800" y="214313"/>
            <a:ext cx="7315200" cy="10156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404813" indent="-288925" algn="ctr">
              <a:spcBef>
                <a:spcPct val="50000"/>
              </a:spcBef>
              <a:defRPr/>
            </a:pPr>
            <a:r>
              <a:rPr lang="en-US" sz="6000" i="0" dirty="0">
                <a:solidFill>
                  <a:srgbClr val="001B6D"/>
                </a:solidFill>
                <a:latin typeface="Tahoma" pitchFamily="34" charset="0"/>
                <a:cs typeface="Tahoma" pitchFamily="34" charset="0"/>
              </a:rPr>
              <a:t>We Serve</a:t>
            </a:r>
          </a:p>
        </p:txBody>
      </p:sp>
      <p:pic>
        <p:nvPicPr>
          <p:cNvPr id="35844" name="Picture 4" descr="C:\Users\mroth\Pictures\100 Log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560" y="3356992"/>
            <a:ext cx="1584176" cy="1288549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glow rad="101600">
              <a:schemeClr val="tx1">
                <a:lumMod val="40000"/>
                <a:lumOff val="60000"/>
                <a:alpha val="6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6097E60-9F3C-4C80-9A50-20D5C4BA32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0566" y="2132856"/>
            <a:ext cx="5291667" cy="396875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d">
  <a:themeElements>
    <a:clrScheme name="Custom 41">
      <a:dk1>
        <a:srgbClr val="5B7CCC"/>
      </a:dk1>
      <a:lt1>
        <a:srgbClr val="B5C7FF"/>
      </a:lt1>
      <a:dk2>
        <a:srgbClr val="89A6FF"/>
      </a:dk2>
      <a:lt2>
        <a:srgbClr val="B5C7FF"/>
      </a:lt2>
      <a:accent1>
        <a:srgbClr val="FFE065"/>
      </a:accent1>
      <a:accent2>
        <a:srgbClr val="365BB0"/>
      </a:accent2>
      <a:accent3>
        <a:srgbClr val="3456A8"/>
      </a:accent3>
      <a:accent4>
        <a:srgbClr val="365BB0"/>
      </a:accent4>
      <a:accent5>
        <a:srgbClr val="FFCC00"/>
      </a:accent5>
      <a:accent6>
        <a:srgbClr val="FFCC00"/>
      </a:accent6>
      <a:hlink>
        <a:srgbClr val="243C75"/>
      </a:hlink>
      <a:folHlink>
        <a:srgbClr val="6585CF"/>
      </a:folHlink>
    </a:clrScheme>
    <a:fontScheme name="Mod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od">
      <a:fillStyleLst>
        <a:solidFill>
          <a:schemeClr val="phClr"/>
        </a:solidFill>
        <a:solidFill>
          <a:schemeClr val="phClr">
            <a:tint val="80000"/>
          </a:schemeClr>
        </a:solidFill>
        <a:solidFill>
          <a:schemeClr val="phClr">
            <a:shade val="30000"/>
            <a:satMod val="150000"/>
          </a:schemeClr>
        </a:solidFill>
      </a:fillStyleLst>
      <a:lnStyleLst>
        <a:ln w="9525" cap="flat" cmpd="sng" algn="ctr">
          <a:solidFill>
            <a:schemeClr val="phClr">
              <a:tint val="90000"/>
              <a:satMod val="105000"/>
            </a:schemeClr>
          </a:solidFill>
          <a:prstDash val="solid"/>
        </a:ln>
        <a:ln w="50800" cap="flat" cmpd="sng" algn="ctr">
          <a:solidFill>
            <a:schemeClr val="phClr">
              <a:tint val="90000"/>
            </a:schemeClr>
          </a:solidFill>
          <a:prstDash val="solid"/>
        </a:ln>
        <a:ln w="76200" cap="flat" cmpd="dbl" algn="ctr">
          <a:solidFill>
            <a:schemeClr val="phClr">
              <a:tint val="9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1000" sy="101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50800" dir="5400000" sx="101000" sy="101000" rotWithShape="0">
              <a:srgbClr val="000000">
                <a:alpha val="50000"/>
              </a:srgbClr>
            </a:outerShdw>
            <a:reflection blurRad="12700" stA="30000" endPos="30000" dist="508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5400000"/>
            </a:lightRig>
          </a:scene3d>
          <a:sp3d prstMaterial="softmetal">
            <a:bevelT w="63500" h="25400" prst="coolSlant"/>
          </a:sp3d>
        </a:effectStyle>
      </a:effectStyleLst>
      <a:bgFillStyleLst>
        <a:solidFill>
          <a:schemeClr val="phClr">
            <a:satMod val="125000"/>
          </a:schemeClr>
        </a:solidFill>
        <a:solidFill>
          <a:schemeClr val="phClr">
            <a:shade val="30000"/>
            <a:satMod val="150000"/>
          </a:schemeClr>
        </a:solidFill>
        <a:gradFill>
          <a:gsLst>
            <a:gs pos="0">
              <a:schemeClr val="phClr">
                <a:tint val="100000"/>
                <a:shade val="80000"/>
                <a:satMod val="135000"/>
              </a:schemeClr>
            </a:gs>
            <a:gs pos="55000">
              <a:schemeClr val="phClr">
                <a:tint val="70000"/>
                <a:shade val="100000"/>
                <a:satMod val="150000"/>
              </a:schemeClr>
            </a:gs>
            <a:gs pos="100000">
              <a:schemeClr val="phClr">
                <a:tint val="70000"/>
                <a:shade val="100000"/>
                <a:satMod val="15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</Template>
  <TotalTime>40491</TotalTime>
  <Words>1380</Words>
  <Application>Microsoft Office PowerPoint</Application>
  <PresentationFormat>On-screen Show (4:3)</PresentationFormat>
  <Paragraphs>388</Paragraphs>
  <Slides>65</Slides>
  <Notes>64</Notes>
  <HiddenSlides>0</HiddenSlides>
  <MMClips>1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75" baseType="lpstr">
      <vt:lpstr>Arial</vt:lpstr>
      <vt:lpstr>Calibri</vt:lpstr>
      <vt:lpstr>Courier New</vt:lpstr>
      <vt:lpstr>Fritz-Quad</vt:lpstr>
      <vt:lpstr>Tahoma</vt:lpstr>
      <vt:lpstr>Times New Roman</vt:lpstr>
      <vt:lpstr>Trebuchet MS</vt:lpstr>
      <vt:lpstr>Wingdings</vt:lpstr>
      <vt:lpstr>Mod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Roth</dc:creator>
  <cp:lastModifiedBy>Mark Roth</cp:lastModifiedBy>
  <cp:revision>870</cp:revision>
  <cp:lastPrinted>2020-06-24T22:25:37Z</cp:lastPrinted>
  <dcterms:created xsi:type="dcterms:W3CDTF">2010-09-17T01:11:15Z</dcterms:created>
  <dcterms:modified xsi:type="dcterms:W3CDTF">2021-01-31T04:59:36Z</dcterms:modified>
</cp:coreProperties>
</file>