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86" r:id="rId2"/>
    <p:sldId id="299" r:id="rId3"/>
    <p:sldId id="287" r:id="rId4"/>
    <p:sldId id="285" r:id="rId5"/>
    <p:sldId id="283" r:id="rId6"/>
    <p:sldId id="284"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67" autoAdjust="0"/>
    <p:restoredTop sz="59426" autoAdjust="0"/>
  </p:normalViewPr>
  <p:slideViewPr>
    <p:cSldViewPr snapToGrid="0">
      <p:cViewPr varScale="1">
        <p:scale>
          <a:sx n="66" d="100"/>
          <a:sy n="66" d="100"/>
        </p:scale>
        <p:origin x="2205" y="4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F97493-9240-43A9-90DE-38FADD1C6DDE}" type="datetimeFigureOut">
              <a:rPr lang="en-US" smtClean="0"/>
              <a:t>2/1/2021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0A5244-3E64-4F4D-A77A-0B39293AA264}" type="slidenum">
              <a:rPr lang="en-US" smtClean="0"/>
              <a:t>‹#›</a:t>
            </a:fld>
            <a:endParaRPr lang="en-US" dirty="0"/>
          </a:p>
        </p:txBody>
      </p:sp>
    </p:spTree>
    <p:extLst>
      <p:ext uri="{BB962C8B-B14F-4D97-AF65-F5344CB8AC3E}">
        <p14:creationId xmlns:p14="http://schemas.microsoft.com/office/powerpoint/2010/main" val="284156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Extension is the lifeblood of our association.  New Clubs bring more Helping Hands to perform needed community service, and rejuvenate our Districts with more caring, compassionate Lions</a:t>
            </a:r>
          </a:p>
          <a:p>
            <a:endParaRPr lang="en-US" sz="1400" dirty="0"/>
          </a:p>
          <a:p>
            <a:endParaRPr lang="en-US" sz="1400" dirty="0"/>
          </a:p>
          <a:p>
            <a:endParaRPr lang="en-US" sz="1400" dirty="0"/>
          </a:p>
        </p:txBody>
      </p:sp>
      <p:sp>
        <p:nvSpPr>
          <p:cNvPr id="4" name="Slide Number Placeholder 3"/>
          <p:cNvSpPr>
            <a:spLocks noGrp="1"/>
          </p:cNvSpPr>
          <p:nvPr>
            <p:ph type="sldNum" sz="quarter" idx="10"/>
          </p:nvPr>
        </p:nvSpPr>
        <p:spPr/>
        <p:txBody>
          <a:bodyPr/>
          <a:lstStyle/>
          <a:p>
            <a:pPr>
              <a:defRPr/>
            </a:pPr>
            <a:fld id="{820269D6-CC65-4552-AC2E-E537D43B0085}" type="slidenum">
              <a:rPr lang="en-US" smtClean="0">
                <a:solidFill>
                  <a:prstClr val="black"/>
                </a:solidFill>
              </a:rPr>
              <a:pPr>
                <a:defRPr/>
              </a:pPr>
              <a:t>1</a:t>
            </a:fld>
            <a:endParaRPr lang="en-US" dirty="0">
              <a:solidFill>
                <a:prstClr val="black"/>
              </a:solidFill>
            </a:endParaRPr>
          </a:p>
        </p:txBody>
      </p:sp>
    </p:spTree>
    <p:extLst>
      <p:ext uri="{BB962C8B-B14F-4D97-AF65-F5344CB8AC3E}">
        <p14:creationId xmlns:p14="http://schemas.microsoft.com/office/powerpoint/2010/main" val="22295940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goal of this presentation will be to help you understand the importance of bringing new Lions Clubs into our communities, and gain a comfort with the overall Extension process</a:t>
            </a:r>
          </a:p>
          <a:p>
            <a:pPr marL="0" indent="0">
              <a:buNone/>
            </a:pPr>
            <a:endParaRPr lang="en-US" dirty="0"/>
          </a:p>
          <a:p>
            <a:pPr marL="0" indent="0">
              <a:buNone/>
            </a:pPr>
            <a:r>
              <a:rPr lang="en-US" dirty="0"/>
              <a:t>There are a number of methods for creating new clubs, and many tools to help make that process a smooth one</a:t>
            </a:r>
          </a:p>
          <a:p>
            <a:pPr marL="0" indent="0">
              <a:buNone/>
            </a:pPr>
            <a:endParaRPr lang="en-US" dirty="0"/>
          </a:p>
          <a:p>
            <a:pPr marL="0" indent="0">
              <a:buNone/>
            </a:pPr>
            <a:r>
              <a:rPr lang="en-US" dirty="0"/>
              <a:t>This presentation will help describe the overall extension process and include mention of the different types of meetings that lead to the successful chartering of your new Club</a:t>
            </a:r>
          </a:p>
          <a:p>
            <a:pPr marL="0" indent="0">
              <a:buNone/>
            </a:pPr>
            <a:endParaRPr lang="en-US" dirty="0"/>
          </a:p>
          <a:p>
            <a:pPr marL="0" indent="0">
              <a:buNone/>
            </a:pPr>
            <a:endParaRPr lang="en-US" dirty="0"/>
          </a:p>
        </p:txBody>
      </p:sp>
      <p:sp>
        <p:nvSpPr>
          <p:cNvPr id="4" name="Slide Number Placeholder 3"/>
          <p:cNvSpPr>
            <a:spLocks noGrp="1"/>
          </p:cNvSpPr>
          <p:nvPr>
            <p:ph type="sldNum" sz="quarter" idx="10"/>
          </p:nvPr>
        </p:nvSpPr>
        <p:spPr/>
        <p:txBody>
          <a:bodyPr/>
          <a:lstStyle/>
          <a:p>
            <a:fld id="{377813BD-DF0D-469A-AADD-811C3F5B6B28}" type="slidenum">
              <a:rPr lang="en-US" smtClean="0"/>
              <a:t>2</a:t>
            </a:fld>
            <a:endParaRPr lang="en-US" dirty="0"/>
          </a:p>
        </p:txBody>
      </p:sp>
    </p:spTree>
    <p:extLst>
      <p:ext uri="{BB962C8B-B14F-4D97-AF65-F5344CB8AC3E}">
        <p14:creationId xmlns:p14="http://schemas.microsoft.com/office/powerpoint/2010/main" val="2542263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We all know that new Clubs are essential to District and State growth.</a:t>
            </a:r>
          </a:p>
          <a:p>
            <a:pPr>
              <a:defRPr/>
            </a:pPr>
            <a:endParaRPr lang="en-US" dirty="0"/>
          </a:p>
          <a:p>
            <a:pPr>
              <a:defRPr/>
            </a:pPr>
            <a:r>
              <a:rPr lang="en-US" dirty="0"/>
              <a:t>The communities with new Clubs benefit with a focus on their unique needs, and the District benefits with the passion for service that new members bring.</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3</a:t>
            </a:fld>
            <a:endParaRPr lang="en-US" altLang="en-US" dirty="0">
              <a:solidFill>
                <a:prstClr val="black"/>
              </a:solidFill>
            </a:endParaRPr>
          </a:p>
        </p:txBody>
      </p:sp>
    </p:spTree>
    <p:extLst>
      <p:ext uri="{BB962C8B-B14F-4D97-AF65-F5344CB8AC3E}">
        <p14:creationId xmlns:p14="http://schemas.microsoft.com/office/powerpoint/2010/main" val="666164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Depending on the specific focus or prospective club profile, there are a number of new Club options available to your Extension Team</a:t>
            </a:r>
          </a:p>
          <a:p>
            <a:pPr>
              <a:defRPr/>
            </a:pPr>
            <a:endParaRPr lang="en-US" dirty="0"/>
          </a:p>
          <a:p>
            <a:pPr>
              <a:defRPr/>
            </a:pPr>
            <a:r>
              <a:rPr lang="en-US" dirty="0"/>
              <a:t>A Traditional Club is the most common Club type and provides many opportunities for prospects to serve in areas important to their members</a:t>
            </a:r>
          </a:p>
          <a:p>
            <a:pPr>
              <a:defRPr/>
            </a:pPr>
            <a:endParaRPr lang="en-US" dirty="0"/>
          </a:p>
          <a:p>
            <a:pPr>
              <a:defRPr/>
            </a:pPr>
            <a:r>
              <a:rPr lang="en-US" dirty="0"/>
              <a:t>Campus Clubs are great options for communities where college campuses are located.  They give students an opportunity to develop leadership and project management skills and serve needs otherwise left unmet</a:t>
            </a:r>
          </a:p>
          <a:p>
            <a:pPr>
              <a:defRPr/>
            </a:pPr>
            <a:endParaRPr lang="en-US" dirty="0"/>
          </a:p>
          <a:p>
            <a:pPr>
              <a:defRPr/>
            </a:pPr>
            <a:r>
              <a:rPr lang="en-US" dirty="0"/>
              <a:t>Leo to Lions Clubs serve to continue the engagement of young Leos into the greater family of Lions</a:t>
            </a:r>
          </a:p>
          <a:p>
            <a:pPr>
              <a:defRPr/>
            </a:pPr>
            <a:endParaRPr lang="en-US" dirty="0"/>
          </a:p>
          <a:p>
            <a:pPr>
              <a:defRPr/>
            </a:pPr>
            <a:r>
              <a:rPr lang="en-US" dirty="0"/>
              <a:t>Branch Clubs remain a great option where you fall short of the minimum number of members to charter a Traditional Lions Club.  Also, for Clubs with Lions whose personal circumstances have changed and who can no longer participate in Club meetings and activities, it is far better to form a Branch for them to remain active members than it is to simply let them drop.  A minimum of 5 Lions are needed to establish a Branch Club.</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4</a:t>
            </a:fld>
            <a:endParaRPr lang="en-US" altLang="en-US" dirty="0">
              <a:solidFill>
                <a:prstClr val="black"/>
              </a:solidFill>
            </a:endParaRPr>
          </a:p>
        </p:txBody>
      </p:sp>
    </p:spTree>
    <p:extLst>
      <p:ext uri="{BB962C8B-B14F-4D97-AF65-F5344CB8AC3E}">
        <p14:creationId xmlns:p14="http://schemas.microsoft.com/office/powerpoint/2010/main" val="3867411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Creating Specialty Clubs is a fast-growing trend among Lions Clubs.  It allows for the introduction of other areas of service focus outside the traditional areas of our older, more established Clubs.  They can be formed around a specific member type, age or profession, or around a specific area of service – like Veterans, Biker Clubs or even Cigar Smokers!</a:t>
            </a:r>
          </a:p>
        </p:txBody>
      </p:sp>
      <p:sp>
        <p:nvSpPr>
          <p:cNvPr id="4" name="Slide Number Placeholder 3"/>
          <p:cNvSpPr>
            <a:spLocks noGrp="1"/>
          </p:cNvSpPr>
          <p:nvPr>
            <p:ph type="sldNum" sz="quarter" idx="5"/>
          </p:nvPr>
        </p:nvSpPr>
        <p:spPr/>
        <p:txBody>
          <a:bodyPr/>
          <a:lstStyle/>
          <a:p>
            <a:fld id="{900A5244-3E64-4F4D-A77A-0B39293AA264}" type="slidenum">
              <a:rPr lang="en-US" smtClean="0"/>
              <a:t>5</a:t>
            </a:fld>
            <a:endParaRPr lang="en-US" dirty="0"/>
          </a:p>
        </p:txBody>
      </p:sp>
    </p:spTree>
    <p:extLst>
      <p:ext uri="{BB962C8B-B14F-4D97-AF65-F5344CB8AC3E}">
        <p14:creationId xmlns:p14="http://schemas.microsoft.com/office/powerpoint/2010/main" val="1379088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Join Together Club option is still available this year for new clubs.  This option takes an existing organization and converts it to a Lions Club.  The minimum number of Lions for this Club type is 15 and the charter application fee is only $300, regardless of the number of new Charter members.  </a:t>
            </a:r>
          </a:p>
        </p:txBody>
      </p:sp>
      <p:sp>
        <p:nvSpPr>
          <p:cNvPr id="4" name="Slide Number Placeholder 3"/>
          <p:cNvSpPr>
            <a:spLocks noGrp="1"/>
          </p:cNvSpPr>
          <p:nvPr>
            <p:ph type="sldNum" sz="quarter" idx="5"/>
          </p:nvPr>
        </p:nvSpPr>
        <p:spPr/>
        <p:txBody>
          <a:bodyPr/>
          <a:lstStyle/>
          <a:p>
            <a:fld id="{900A5244-3E64-4F4D-A77A-0B39293AA264}" type="slidenum">
              <a:rPr lang="en-US" smtClean="0"/>
              <a:t>6</a:t>
            </a:fld>
            <a:endParaRPr lang="en-US" dirty="0"/>
          </a:p>
        </p:txBody>
      </p:sp>
    </p:spTree>
    <p:extLst>
      <p:ext uri="{BB962C8B-B14F-4D97-AF65-F5344CB8AC3E}">
        <p14:creationId xmlns:p14="http://schemas.microsoft.com/office/powerpoint/2010/main" val="2434640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will break down the work of Extension into its parts to help you understand what it takes to charter a new Club and who can take part …</a:t>
            </a:r>
          </a:p>
        </p:txBody>
      </p:sp>
      <p:sp>
        <p:nvSpPr>
          <p:cNvPr id="4" name="Slide Number Placeholder 3"/>
          <p:cNvSpPr>
            <a:spLocks noGrp="1"/>
          </p:cNvSpPr>
          <p:nvPr>
            <p:ph type="sldNum" sz="quarter" idx="5"/>
          </p:nvPr>
        </p:nvSpPr>
        <p:spPr/>
        <p:txBody>
          <a:bodyPr/>
          <a:lstStyle/>
          <a:p>
            <a:fld id="{900A5244-3E64-4F4D-A77A-0B39293AA264}" type="slidenum">
              <a:rPr lang="en-US" smtClean="0"/>
              <a:t>7</a:t>
            </a:fld>
            <a:endParaRPr lang="en-US" dirty="0"/>
          </a:p>
        </p:txBody>
      </p:sp>
    </p:spTree>
    <p:extLst>
      <p:ext uri="{BB962C8B-B14F-4D97-AF65-F5344CB8AC3E}">
        <p14:creationId xmlns:p14="http://schemas.microsoft.com/office/powerpoint/2010/main" val="2571894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basic steps to charter a new club are simple </a:t>
            </a:r>
            <a:r>
              <a:rPr lang="en-US" i="1" dirty="0"/>
              <a:t>(Review the basic needs on the slide)  </a:t>
            </a:r>
            <a:r>
              <a:rPr lang="en-US" i="0" dirty="0"/>
              <a:t>For a new Traditional Club, everything is completed through MyLCI.  </a:t>
            </a:r>
          </a:p>
          <a:p>
            <a:endParaRPr lang="en-US" i="0" dirty="0"/>
          </a:p>
          <a:p>
            <a:r>
              <a:rPr lang="en-US" i="0" dirty="0"/>
              <a:t>After the prospective Branch members are added to the parent Club, the process is completed the old-fashioned way – paperwork needs to be submitted to LCI’s Membership Department to complete the process.</a:t>
            </a:r>
            <a:endParaRPr lang="en-US" dirty="0"/>
          </a:p>
        </p:txBody>
      </p:sp>
      <p:sp>
        <p:nvSpPr>
          <p:cNvPr id="4" name="Slide Number Placeholder 3"/>
          <p:cNvSpPr>
            <a:spLocks noGrp="1"/>
          </p:cNvSpPr>
          <p:nvPr>
            <p:ph type="sldNum" sz="quarter" idx="5"/>
          </p:nvPr>
        </p:nvSpPr>
        <p:spPr/>
        <p:txBody>
          <a:bodyPr/>
          <a:lstStyle/>
          <a:p>
            <a:fld id="{900A5244-3E64-4F4D-A77A-0B39293AA264}" type="slidenum">
              <a:rPr lang="en-US" smtClean="0"/>
              <a:t>8</a:t>
            </a:fld>
            <a:endParaRPr lang="en-US" dirty="0"/>
          </a:p>
        </p:txBody>
      </p:sp>
    </p:spTree>
    <p:extLst>
      <p:ext uri="{BB962C8B-B14F-4D97-AF65-F5344CB8AC3E}">
        <p14:creationId xmlns:p14="http://schemas.microsoft.com/office/powerpoint/2010/main" val="3081722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North American Membership Initiative, or </a:t>
            </a:r>
            <a:r>
              <a:rPr lang="en-US" dirty="0" err="1"/>
              <a:t>NoAMI</a:t>
            </a:r>
            <a:r>
              <a:rPr lang="en-US" dirty="0"/>
              <a:t>, resources page on the LCI website, you can locate a link to pull-up an interactive map so you can review the location of existing Clubs within your District.  </a:t>
            </a:r>
          </a:p>
          <a:p>
            <a:endParaRPr lang="en-US" dirty="0"/>
          </a:p>
          <a:p>
            <a:r>
              <a:rPr lang="en-US" dirty="0"/>
              <a:t>This gives you a glimpse at the locations where Lions Clubs might be needed.  Once you identify several potential sites, begin pulling together information and develop a community profile.  This will help you prioritize potential locations and begin development of your 2-3 month extension plans</a:t>
            </a:r>
          </a:p>
        </p:txBody>
      </p:sp>
      <p:sp>
        <p:nvSpPr>
          <p:cNvPr id="4" name="Slide Number Placeholder 3"/>
          <p:cNvSpPr>
            <a:spLocks noGrp="1"/>
          </p:cNvSpPr>
          <p:nvPr>
            <p:ph type="sldNum" sz="quarter" idx="5"/>
          </p:nvPr>
        </p:nvSpPr>
        <p:spPr/>
        <p:txBody>
          <a:bodyPr/>
          <a:lstStyle/>
          <a:p>
            <a:fld id="{900A5244-3E64-4F4D-A77A-0B39293AA264}" type="slidenum">
              <a:rPr lang="en-US" smtClean="0"/>
              <a:t>9</a:t>
            </a:fld>
            <a:endParaRPr lang="en-US" dirty="0"/>
          </a:p>
        </p:txBody>
      </p:sp>
    </p:spTree>
    <p:extLst>
      <p:ext uri="{BB962C8B-B14F-4D97-AF65-F5344CB8AC3E}">
        <p14:creationId xmlns:p14="http://schemas.microsoft.com/office/powerpoint/2010/main" val="2074937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Extension is not a one-Lion job.  It takes a Team to successfully form a new Lions Club.  DGEs should consider selecting and training Extension Teams well in advance of assuming their position as DG on July 1</a:t>
            </a:r>
            <a:r>
              <a:rPr lang="en-US" baseline="30000" dirty="0"/>
              <a:t>st</a:t>
            </a:r>
            <a:r>
              <a:rPr lang="en-US" dirty="0"/>
              <a:t>.</a:t>
            </a:r>
          </a:p>
          <a:p>
            <a:endParaRPr lang="en-US" dirty="0"/>
          </a:p>
          <a:p>
            <a:r>
              <a:rPr lang="en-US" dirty="0"/>
              <a:t>Also, part of your plan is to have selected Guiding Lions to help the club for its first couple of years.  The sponsoring Club is a good place to recruit volunteers for that position.  They can also help with the new club development project, too.</a:t>
            </a:r>
          </a:p>
          <a:p>
            <a:endParaRPr lang="en-US" dirty="0"/>
          </a:p>
          <a:p>
            <a:r>
              <a:rPr lang="en-US" dirty="0"/>
              <a:t>If you don’t have a lot of depth in the area of Guiding Lions in your District, your GLT should plan for recruitment and training</a:t>
            </a:r>
          </a:p>
        </p:txBody>
      </p:sp>
      <p:sp>
        <p:nvSpPr>
          <p:cNvPr id="4" name="Slide Number Placeholder 3"/>
          <p:cNvSpPr>
            <a:spLocks noGrp="1"/>
          </p:cNvSpPr>
          <p:nvPr>
            <p:ph type="sldNum" sz="quarter" idx="5"/>
          </p:nvPr>
        </p:nvSpPr>
        <p:spPr/>
        <p:txBody>
          <a:bodyPr/>
          <a:lstStyle/>
          <a:p>
            <a:fld id="{900A5244-3E64-4F4D-A77A-0B39293AA264}" type="slidenum">
              <a:rPr lang="en-US" smtClean="0"/>
              <a:t>10</a:t>
            </a:fld>
            <a:endParaRPr lang="en-US" dirty="0"/>
          </a:p>
        </p:txBody>
      </p:sp>
    </p:spTree>
    <p:extLst>
      <p:ext uri="{BB962C8B-B14F-4D97-AF65-F5344CB8AC3E}">
        <p14:creationId xmlns:p14="http://schemas.microsoft.com/office/powerpoint/2010/main" val="734061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about every Lion in your District has one or more of the skills needed in new club development.  </a:t>
            </a:r>
          </a:p>
          <a:p>
            <a:endParaRPr lang="en-US" dirty="0"/>
          </a:p>
          <a:p>
            <a:r>
              <a:rPr lang="en-US" dirty="0"/>
              <a:t>If you are not comfortable with the face-to-face interactions and “inviting” strangers to join a new club, but you are great with planning an event, then you should pass on the canvassing part and put your efforts toward planning one of the meetings or coordinating resources and managing supplies.  </a:t>
            </a:r>
          </a:p>
          <a:p>
            <a:endParaRPr lang="en-US" dirty="0"/>
          </a:p>
          <a:p>
            <a:r>
              <a:rPr lang="en-US" dirty="0"/>
              <a:t>This slide will help you understand the qualities and characteristics for each role on the Extension Team.  </a:t>
            </a:r>
          </a:p>
          <a:p>
            <a:endParaRPr lang="en-US" dirty="0"/>
          </a:p>
          <a:p>
            <a:r>
              <a:rPr lang="en-US" dirty="0"/>
              <a:t>Again, DGEs should look at their members and see who might fit into each of the areas before you start assembling your Extension Teams</a:t>
            </a:r>
          </a:p>
        </p:txBody>
      </p:sp>
      <p:sp>
        <p:nvSpPr>
          <p:cNvPr id="4" name="Slide Number Placeholder 3"/>
          <p:cNvSpPr>
            <a:spLocks noGrp="1"/>
          </p:cNvSpPr>
          <p:nvPr>
            <p:ph type="sldNum" sz="quarter" idx="5"/>
          </p:nvPr>
        </p:nvSpPr>
        <p:spPr/>
        <p:txBody>
          <a:bodyPr/>
          <a:lstStyle/>
          <a:p>
            <a:fld id="{900A5244-3E64-4F4D-A77A-0B39293AA264}" type="slidenum">
              <a:rPr lang="en-US" smtClean="0"/>
              <a:t>11</a:t>
            </a:fld>
            <a:endParaRPr lang="en-US" dirty="0"/>
          </a:p>
        </p:txBody>
      </p:sp>
    </p:spTree>
    <p:extLst>
      <p:ext uri="{BB962C8B-B14F-4D97-AF65-F5344CB8AC3E}">
        <p14:creationId xmlns:p14="http://schemas.microsoft.com/office/powerpoint/2010/main" val="1322569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 Lead Team will develop a community profile and conduct research on the potential of a prospective area.</a:t>
            </a:r>
          </a:p>
          <a:p>
            <a:endParaRPr lang="en-US" dirty="0"/>
          </a:p>
          <a:p>
            <a:r>
              <a:rPr lang="en-US" dirty="0"/>
              <a:t>This team member (or members) will provide the research to your field team, so they get a clear picture of the potential in the community.</a:t>
            </a:r>
          </a:p>
          <a:p>
            <a:endParaRPr lang="en-US" dirty="0"/>
          </a:p>
          <a:p>
            <a:r>
              <a:rPr lang="en-US" dirty="0"/>
              <a:t>Even if you choose to bring in an LCI New Club Consultant to help with the groundwork, you will still need to conduct the site development research in advance.</a:t>
            </a:r>
          </a:p>
          <a:p>
            <a:endParaRPr lang="en-US" dirty="0"/>
          </a:p>
          <a:p>
            <a:endParaRPr lang="en-US" dirty="0"/>
          </a:p>
        </p:txBody>
      </p:sp>
      <p:sp>
        <p:nvSpPr>
          <p:cNvPr id="4" name="Slide Number Placeholder 3"/>
          <p:cNvSpPr>
            <a:spLocks noGrp="1"/>
          </p:cNvSpPr>
          <p:nvPr>
            <p:ph type="sldNum" sz="quarter" idx="5"/>
          </p:nvPr>
        </p:nvSpPr>
        <p:spPr/>
        <p:txBody>
          <a:bodyPr/>
          <a:lstStyle/>
          <a:p>
            <a:fld id="{900A5244-3E64-4F4D-A77A-0B39293AA264}" type="slidenum">
              <a:rPr lang="en-US" smtClean="0"/>
              <a:t>12</a:t>
            </a:fld>
            <a:endParaRPr lang="en-US" dirty="0"/>
          </a:p>
        </p:txBody>
      </p:sp>
    </p:spTree>
    <p:extLst>
      <p:ext uri="{BB962C8B-B14F-4D97-AF65-F5344CB8AC3E}">
        <p14:creationId xmlns:p14="http://schemas.microsoft.com/office/powerpoint/2010/main" val="38788296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Recruiting is the fun part – it’s where you get to invite people to join you on the Lions Mission to serve others.  </a:t>
            </a:r>
          </a:p>
          <a:p>
            <a:endParaRPr lang="en-US" dirty="0"/>
          </a:p>
          <a:p>
            <a:r>
              <a:rPr lang="en-US" dirty="0"/>
              <a:t>As you find interest among your prospects, be sure to use this prospecting wheel to probe them for other, like-minded individuals whom you could reach out to</a:t>
            </a:r>
          </a:p>
        </p:txBody>
      </p:sp>
      <p:sp>
        <p:nvSpPr>
          <p:cNvPr id="4" name="Slide Number Placeholder 3"/>
          <p:cNvSpPr>
            <a:spLocks noGrp="1"/>
          </p:cNvSpPr>
          <p:nvPr>
            <p:ph type="sldNum" sz="quarter" idx="5"/>
          </p:nvPr>
        </p:nvSpPr>
        <p:spPr/>
        <p:txBody>
          <a:bodyPr/>
          <a:lstStyle/>
          <a:p>
            <a:fld id="{900A5244-3E64-4F4D-A77A-0B39293AA264}" type="slidenum">
              <a:rPr lang="en-US" smtClean="0"/>
              <a:t>13</a:t>
            </a:fld>
            <a:endParaRPr lang="en-US" dirty="0"/>
          </a:p>
        </p:txBody>
      </p:sp>
    </p:spTree>
    <p:extLst>
      <p:ext uri="{BB962C8B-B14F-4D97-AF65-F5344CB8AC3E}">
        <p14:creationId xmlns:p14="http://schemas.microsoft.com/office/powerpoint/2010/main" val="2183503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different methods for conducting the new member canvassing.  Most of us think we have to take a clipboard and hit the streets.  That may work for some new club projects, but not for all.</a:t>
            </a:r>
          </a:p>
          <a:p>
            <a:endParaRPr lang="en-US" dirty="0"/>
          </a:p>
          <a:p>
            <a:r>
              <a:rPr lang="en-US" dirty="0"/>
              <a:t>The easiest type of canvassing involves a more targeted approach where you are looking for certain member types – by profession on club focus.</a:t>
            </a:r>
          </a:p>
          <a:p>
            <a:endParaRPr lang="en-US" dirty="0"/>
          </a:p>
          <a:p>
            <a:r>
              <a:rPr lang="en-US" dirty="0"/>
              <a:t>It is very important to dress for the audience.  If you are recruiting from professionals, you want to look a bit more formal – jacket or blazer.  If you’re looking to meet with a group of recreational bikers, then dress a little less formally – usually a Lions </a:t>
            </a:r>
            <a:r>
              <a:rPr lang="en-US" dirty="0" err="1"/>
              <a:t>logo’ed</a:t>
            </a:r>
            <a:r>
              <a:rPr lang="en-US" dirty="0"/>
              <a:t> shirt with a collar.</a:t>
            </a:r>
          </a:p>
        </p:txBody>
      </p:sp>
      <p:sp>
        <p:nvSpPr>
          <p:cNvPr id="4" name="Slide Number Placeholder 3"/>
          <p:cNvSpPr>
            <a:spLocks noGrp="1"/>
          </p:cNvSpPr>
          <p:nvPr>
            <p:ph type="sldNum" sz="quarter" idx="5"/>
          </p:nvPr>
        </p:nvSpPr>
        <p:spPr/>
        <p:txBody>
          <a:bodyPr/>
          <a:lstStyle/>
          <a:p>
            <a:fld id="{900A5244-3E64-4F4D-A77A-0B39293AA264}" type="slidenum">
              <a:rPr lang="en-US" smtClean="0"/>
              <a:t>14</a:t>
            </a:fld>
            <a:endParaRPr lang="en-US" dirty="0"/>
          </a:p>
        </p:txBody>
      </p:sp>
    </p:spTree>
    <p:extLst>
      <p:ext uri="{BB962C8B-B14F-4D97-AF65-F5344CB8AC3E}">
        <p14:creationId xmlns:p14="http://schemas.microsoft.com/office/powerpoint/2010/main" val="720137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good notes on each of your contacts.  Some will be definitely joining, others will be maybe’s and still others will be not interested at all.  Tailor your follow-up communication to their level of interest.  But remember this – keep detailed notes on everyone you talk with about the new Club.  This will help in the follow up.</a:t>
            </a:r>
          </a:p>
        </p:txBody>
      </p:sp>
      <p:sp>
        <p:nvSpPr>
          <p:cNvPr id="4" name="Slide Number Placeholder 3"/>
          <p:cNvSpPr>
            <a:spLocks noGrp="1"/>
          </p:cNvSpPr>
          <p:nvPr>
            <p:ph type="sldNum" sz="quarter" idx="5"/>
          </p:nvPr>
        </p:nvSpPr>
        <p:spPr/>
        <p:txBody>
          <a:bodyPr/>
          <a:lstStyle/>
          <a:p>
            <a:fld id="{900A5244-3E64-4F4D-A77A-0B39293AA264}" type="slidenum">
              <a:rPr lang="en-US" smtClean="0"/>
              <a:t>15</a:t>
            </a:fld>
            <a:endParaRPr lang="en-US" dirty="0"/>
          </a:p>
        </p:txBody>
      </p:sp>
    </p:spTree>
    <p:extLst>
      <p:ext uri="{BB962C8B-B14F-4D97-AF65-F5344CB8AC3E}">
        <p14:creationId xmlns:p14="http://schemas.microsoft.com/office/powerpoint/2010/main" val="3860645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now you’ve gathered several interested prospects, some definite joiners, and some maybe’s.  Schedule your Informational meeting.</a:t>
            </a:r>
          </a:p>
          <a:p>
            <a:endParaRPr lang="en-US" dirty="0"/>
          </a:p>
          <a:p>
            <a:r>
              <a:rPr lang="en-US" dirty="0"/>
              <a:t>At the Informational meeting, you will provide a brief overview of Lions and how the community will benefit from their new Lions Club.  Get the new members thinking about the ways the new Club could serve the needs in the community.  </a:t>
            </a:r>
          </a:p>
          <a:p>
            <a:endParaRPr lang="en-US" dirty="0"/>
          </a:p>
          <a:p>
            <a:r>
              <a:rPr lang="en-US" dirty="0"/>
              <a:t>Review the prospecting wheel and keep your prospects thinking about who they might like to see joining the new club.</a:t>
            </a:r>
          </a:p>
          <a:p>
            <a:endParaRPr lang="en-US" dirty="0"/>
          </a:p>
          <a:p>
            <a:r>
              <a:rPr lang="en-US" dirty="0"/>
              <a:t>After the meeting, your Response Team will provide the appropriate follow-up with your attendees.</a:t>
            </a:r>
          </a:p>
        </p:txBody>
      </p:sp>
      <p:sp>
        <p:nvSpPr>
          <p:cNvPr id="4" name="Slide Number Placeholder 3"/>
          <p:cNvSpPr>
            <a:spLocks noGrp="1"/>
          </p:cNvSpPr>
          <p:nvPr>
            <p:ph type="sldNum" sz="quarter" idx="5"/>
          </p:nvPr>
        </p:nvSpPr>
        <p:spPr/>
        <p:txBody>
          <a:bodyPr/>
          <a:lstStyle/>
          <a:p>
            <a:fld id="{900A5244-3E64-4F4D-A77A-0B39293AA264}" type="slidenum">
              <a:rPr lang="en-US" smtClean="0"/>
              <a:t>16</a:t>
            </a:fld>
            <a:endParaRPr lang="en-US" dirty="0"/>
          </a:p>
        </p:txBody>
      </p:sp>
    </p:spTree>
    <p:extLst>
      <p:ext uri="{BB962C8B-B14F-4D97-AF65-F5344CB8AC3E}">
        <p14:creationId xmlns:p14="http://schemas.microsoft.com/office/powerpoint/2010/main" val="2103077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You’re ready to go – you have your minimum number of new Lions.  </a:t>
            </a:r>
          </a:p>
          <a:p>
            <a:endParaRPr lang="en-US" dirty="0"/>
          </a:p>
          <a:p>
            <a:r>
              <a:rPr lang="en-US" dirty="0"/>
              <a:t>Keep the members focused on generating new club project ideas</a:t>
            </a:r>
          </a:p>
          <a:p>
            <a:endParaRPr lang="en-US" dirty="0"/>
          </a:p>
          <a:p>
            <a:r>
              <a:rPr lang="en-US" dirty="0"/>
              <a:t>Review the chartering “next steps” and make sure that all new members understand the dues and financial expectations</a:t>
            </a:r>
          </a:p>
          <a:p>
            <a:endParaRPr lang="en-US" dirty="0"/>
          </a:p>
          <a:p>
            <a:r>
              <a:rPr lang="en-US" dirty="0"/>
              <a:t>Elect your new Club’s officers – President, Secretary, Treasurer and Membership Chair</a:t>
            </a:r>
          </a:p>
          <a:p>
            <a:endParaRPr lang="en-US" dirty="0"/>
          </a:p>
          <a:p>
            <a:r>
              <a:rPr lang="en-US" dirty="0"/>
              <a:t>Now you’re ready to complete the chartering in MyLCI.</a:t>
            </a:r>
          </a:p>
        </p:txBody>
      </p:sp>
      <p:sp>
        <p:nvSpPr>
          <p:cNvPr id="4" name="Slide Number Placeholder 3"/>
          <p:cNvSpPr>
            <a:spLocks noGrp="1"/>
          </p:cNvSpPr>
          <p:nvPr>
            <p:ph type="sldNum" sz="quarter" idx="5"/>
          </p:nvPr>
        </p:nvSpPr>
        <p:spPr/>
        <p:txBody>
          <a:bodyPr/>
          <a:lstStyle/>
          <a:p>
            <a:fld id="{900A5244-3E64-4F4D-A77A-0B39293AA264}" type="slidenum">
              <a:rPr lang="en-US" smtClean="0"/>
              <a:t>17</a:t>
            </a:fld>
            <a:endParaRPr lang="en-US" dirty="0"/>
          </a:p>
        </p:txBody>
      </p:sp>
    </p:spTree>
    <p:extLst>
      <p:ext uri="{BB962C8B-B14F-4D97-AF65-F5344CB8AC3E}">
        <p14:creationId xmlns:p14="http://schemas.microsoft.com/office/powerpoint/2010/main" val="4059925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Naming the new club can be tricky if there is no defined municipality.  If you know this in advance, you may be able to communicate with LCI New Club Development staff and get that resolved so you can provide appropriate guidance to the Club.</a:t>
            </a:r>
          </a:p>
          <a:p>
            <a:endParaRPr lang="en-US" dirty="0"/>
          </a:p>
          <a:p>
            <a:r>
              <a:rPr lang="en-US" dirty="0"/>
              <a:t>Some examples may include:</a:t>
            </a:r>
          </a:p>
          <a:p>
            <a:r>
              <a:rPr lang="en-US" dirty="0"/>
              <a:t> - New England Medical Lions Club</a:t>
            </a:r>
          </a:p>
          <a:p>
            <a:r>
              <a:rPr lang="en-US" dirty="0"/>
              <a:t> - Panhandle Kids Count Lions Club</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900A5244-3E64-4F4D-A77A-0B39293AA264}" type="slidenum">
              <a:rPr lang="en-US" smtClean="0"/>
              <a:t>18</a:t>
            </a:fld>
            <a:endParaRPr lang="en-US" dirty="0"/>
          </a:p>
        </p:txBody>
      </p:sp>
    </p:spTree>
    <p:extLst>
      <p:ext uri="{BB962C8B-B14F-4D97-AF65-F5344CB8AC3E}">
        <p14:creationId xmlns:p14="http://schemas.microsoft.com/office/powerpoint/2010/main" val="24279880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District GMT Coordinator, Cabinet Secretary or District Governor can launch the New Club Application process in MyLCI.  The District Governor needs to add in the Guiding Lion(s) and New Club Organizer(s).   </a:t>
            </a:r>
          </a:p>
        </p:txBody>
      </p:sp>
      <p:sp>
        <p:nvSpPr>
          <p:cNvPr id="4" name="Slide Number Placeholder 3"/>
          <p:cNvSpPr>
            <a:spLocks noGrp="1"/>
          </p:cNvSpPr>
          <p:nvPr>
            <p:ph type="sldNum" sz="quarter" idx="5"/>
          </p:nvPr>
        </p:nvSpPr>
        <p:spPr/>
        <p:txBody>
          <a:bodyPr/>
          <a:lstStyle/>
          <a:p>
            <a:fld id="{900A5244-3E64-4F4D-A77A-0B39293AA264}" type="slidenum">
              <a:rPr lang="en-US" smtClean="0"/>
              <a:t>19</a:t>
            </a:fld>
            <a:endParaRPr lang="en-US" dirty="0"/>
          </a:p>
        </p:txBody>
      </p:sp>
    </p:spTree>
    <p:extLst>
      <p:ext uri="{BB962C8B-B14F-4D97-AF65-F5344CB8AC3E}">
        <p14:creationId xmlns:p14="http://schemas.microsoft.com/office/powerpoint/2010/main" val="16446552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special care to orient the new Lions to the financial obligations of membership.  At present, and through June 30, 2021, the new member application fee of $35 is waived.  This should help close the deal with some of your prospects, and make new club development a little easier.  </a:t>
            </a:r>
          </a:p>
        </p:txBody>
      </p:sp>
      <p:sp>
        <p:nvSpPr>
          <p:cNvPr id="4" name="Slide Number Placeholder 3"/>
          <p:cNvSpPr>
            <a:spLocks noGrp="1"/>
          </p:cNvSpPr>
          <p:nvPr>
            <p:ph type="sldNum" sz="quarter" idx="5"/>
          </p:nvPr>
        </p:nvSpPr>
        <p:spPr/>
        <p:txBody>
          <a:bodyPr/>
          <a:lstStyle/>
          <a:p>
            <a:fld id="{900A5244-3E64-4F4D-A77A-0B39293AA264}" type="slidenum">
              <a:rPr lang="en-US" smtClean="0"/>
              <a:t>20</a:t>
            </a:fld>
            <a:endParaRPr lang="en-US" dirty="0"/>
          </a:p>
        </p:txBody>
      </p:sp>
    </p:spTree>
    <p:extLst>
      <p:ext uri="{BB962C8B-B14F-4D97-AF65-F5344CB8AC3E}">
        <p14:creationId xmlns:p14="http://schemas.microsoft.com/office/powerpoint/2010/main" val="1093757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all the needed information has been uploaded in the New Club Application on-line, LCI staff reviews the application and grants approval.  </a:t>
            </a:r>
          </a:p>
          <a:p>
            <a:endParaRPr lang="en-US" dirty="0"/>
          </a:p>
          <a:p>
            <a:r>
              <a:rPr lang="en-US" dirty="0"/>
              <a:t>The New Club Charter kit is mailed to the District Governor.</a:t>
            </a:r>
          </a:p>
          <a:p>
            <a:endParaRPr lang="en-US" dirty="0"/>
          </a:p>
          <a:p>
            <a:r>
              <a:rPr lang="en-US" dirty="0"/>
              <a:t>Very Important for “Charter” Membership – special “C</a:t>
            </a:r>
            <a:r>
              <a:rPr lang="en-US" i="1" dirty="0"/>
              <a:t>harter Member</a:t>
            </a:r>
            <a:r>
              <a:rPr lang="en-US" dirty="0"/>
              <a:t>” designation is provided only to those Lions who join during the extension process, or up to 90 days after the official approval, or “Charter Date has been given by LCI.</a:t>
            </a:r>
          </a:p>
        </p:txBody>
      </p:sp>
      <p:sp>
        <p:nvSpPr>
          <p:cNvPr id="4" name="Slide Number Placeholder 3"/>
          <p:cNvSpPr>
            <a:spLocks noGrp="1"/>
          </p:cNvSpPr>
          <p:nvPr>
            <p:ph type="sldNum" sz="quarter" idx="5"/>
          </p:nvPr>
        </p:nvSpPr>
        <p:spPr/>
        <p:txBody>
          <a:bodyPr/>
          <a:lstStyle/>
          <a:p>
            <a:fld id="{900A5244-3E64-4F4D-A77A-0B39293AA264}" type="slidenum">
              <a:rPr lang="en-US" smtClean="0"/>
              <a:t>21</a:t>
            </a:fld>
            <a:endParaRPr lang="en-US" dirty="0"/>
          </a:p>
        </p:txBody>
      </p:sp>
    </p:spTree>
    <p:extLst>
      <p:ext uri="{BB962C8B-B14F-4D97-AF65-F5344CB8AC3E}">
        <p14:creationId xmlns:p14="http://schemas.microsoft.com/office/powerpoint/2010/main" val="6650214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Successful chartering does not end when the charter application is approved.  </a:t>
            </a:r>
          </a:p>
          <a:p>
            <a:endParaRPr lang="en-US" dirty="0"/>
          </a:p>
          <a:p>
            <a:r>
              <a:rPr lang="en-US" dirty="0"/>
              <a:t>The new club will need support and guidance for at least a couple of years – maybe longer for some clubs.</a:t>
            </a:r>
          </a:p>
          <a:p>
            <a:endParaRPr lang="en-US" dirty="0"/>
          </a:p>
          <a:p>
            <a:r>
              <a:rPr lang="en-US" dirty="0"/>
              <a:t>** Consider how your District bills new Clubs for dues and charity contributions **</a:t>
            </a:r>
          </a:p>
          <a:p>
            <a:pPr marL="228600" indent="-228600">
              <a:buAutoNum type="arabicPeriod"/>
            </a:pPr>
            <a:r>
              <a:rPr lang="en-US" dirty="0"/>
              <a:t>Are you sending statements to new clubs without clearly informing them what to expect?</a:t>
            </a:r>
          </a:p>
          <a:p>
            <a:pPr marL="228600" indent="-228600">
              <a:buAutoNum type="arabicPeriod"/>
            </a:pPr>
            <a:r>
              <a:rPr lang="en-US" dirty="0"/>
              <a:t>For Lions charities and 100%’s – have the new Lions been properly educated on why these charities are important to our Association?  Remember, we sold them on “</a:t>
            </a:r>
            <a:r>
              <a:rPr lang="en-US" i="1" dirty="0"/>
              <a:t>Your Club, Your W</a:t>
            </a:r>
            <a:r>
              <a:rPr lang="en-US" dirty="0"/>
              <a:t>ay”.  Don’t tell them now that they have chartered that they HAVE to support organizations and charities they know little, or nothing about.  How long were you a Lion before you truly understood how important </a:t>
            </a:r>
            <a:r>
              <a:rPr lang="en-US" dirty="0" err="1"/>
              <a:t>LeaderDogs</a:t>
            </a:r>
            <a:r>
              <a:rPr lang="en-US" dirty="0"/>
              <a:t>, your local eye bank, of even the Texas Lions Camp is to our mission.  Prioritize a visit from one of the Elected Directors so the members learn to appreciate the value of these charities to our Lions.</a:t>
            </a:r>
          </a:p>
        </p:txBody>
      </p:sp>
      <p:sp>
        <p:nvSpPr>
          <p:cNvPr id="4" name="Slide Number Placeholder 3"/>
          <p:cNvSpPr>
            <a:spLocks noGrp="1"/>
          </p:cNvSpPr>
          <p:nvPr>
            <p:ph type="sldNum" sz="quarter" idx="5"/>
          </p:nvPr>
        </p:nvSpPr>
        <p:spPr/>
        <p:txBody>
          <a:bodyPr/>
          <a:lstStyle/>
          <a:p>
            <a:fld id="{900A5244-3E64-4F4D-A77A-0B39293AA264}" type="slidenum">
              <a:rPr lang="en-US" smtClean="0"/>
              <a:t>22</a:t>
            </a:fld>
            <a:endParaRPr lang="en-US" dirty="0"/>
          </a:p>
        </p:txBody>
      </p:sp>
    </p:spTree>
    <p:extLst>
      <p:ext uri="{BB962C8B-B14F-4D97-AF65-F5344CB8AC3E}">
        <p14:creationId xmlns:p14="http://schemas.microsoft.com/office/powerpoint/2010/main" val="14685523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that Lions do anything for awards or recognition, but it is important to understand what is available for Lions who take on the Extension Challenge and perform the exceptional work needed to grow and expand Lions’ reach through service.</a:t>
            </a:r>
          </a:p>
        </p:txBody>
      </p:sp>
      <p:sp>
        <p:nvSpPr>
          <p:cNvPr id="4" name="Slide Number Placeholder 3"/>
          <p:cNvSpPr>
            <a:spLocks noGrp="1"/>
          </p:cNvSpPr>
          <p:nvPr>
            <p:ph type="sldNum" sz="quarter" idx="5"/>
          </p:nvPr>
        </p:nvSpPr>
        <p:spPr/>
        <p:txBody>
          <a:bodyPr/>
          <a:lstStyle/>
          <a:p>
            <a:fld id="{900A5244-3E64-4F4D-A77A-0B39293AA264}" type="slidenum">
              <a:rPr lang="en-US" smtClean="0"/>
              <a:t>23</a:t>
            </a:fld>
            <a:endParaRPr lang="en-US" dirty="0"/>
          </a:p>
        </p:txBody>
      </p:sp>
    </p:spTree>
    <p:extLst>
      <p:ext uri="{BB962C8B-B14F-4D97-AF65-F5344CB8AC3E}">
        <p14:creationId xmlns:p14="http://schemas.microsoft.com/office/powerpoint/2010/main" val="4177412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a number of resources available to Lions interested in participating, or leading Extension projects.</a:t>
            </a:r>
          </a:p>
        </p:txBody>
      </p:sp>
      <p:sp>
        <p:nvSpPr>
          <p:cNvPr id="4" name="Slide Number Placeholder 3"/>
          <p:cNvSpPr>
            <a:spLocks noGrp="1"/>
          </p:cNvSpPr>
          <p:nvPr>
            <p:ph type="sldNum" sz="quarter" idx="5"/>
          </p:nvPr>
        </p:nvSpPr>
        <p:spPr/>
        <p:txBody>
          <a:bodyPr/>
          <a:lstStyle/>
          <a:p>
            <a:fld id="{900A5244-3E64-4F4D-A77A-0B39293AA264}" type="slidenum">
              <a:rPr lang="en-US" smtClean="0"/>
              <a:t>24</a:t>
            </a:fld>
            <a:endParaRPr lang="en-US" dirty="0"/>
          </a:p>
        </p:txBody>
      </p:sp>
    </p:spTree>
    <p:extLst>
      <p:ext uri="{BB962C8B-B14F-4D97-AF65-F5344CB8AC3E}">
        <p14:creationId xmlns:p14="http://schemas.microsoft.com/office/powerpoint/2010/main" val="3732984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 ahead.  Order adequate supplies in advance to help your Extension Team prepare for the work of spreading Lionism.  The District Governor should start the year with an ample supply of Charter Member Applications and Lions informational brochures. </a:t>
            </a:r>
          </a:p>
        </p:txBody>
      </p:sp>
      <p:sp>
        <p:nvSpPr>
          <p:cNvPr id="4" name="Slide Number Placeholder 3"/>
          <p:cNvSpPr>
            <a:spLocks noGrp="1"/>
          </p:cNvSpPr>
          <p:nvPr>
            <p:ph type="sldNum" sz="quarter" idx="5"/>
          </p:nvPr>
        </p:nvSpPr>
        <p:spPr/>
        <p:txBody>
          <a:bodyPr/>
          <a:lstStyle/>
          <a:p>
            <a:fld id="{900A5244-3E64-4F4D-A77A-0B39293AA264}" type="slidenum">
              <a:rPr lang="en-US" smtClean="0"/>
              <a:t>25</a:t>
            </a:fld>
            <a:endParaRPr lang="en-US" dirty="0"/>
          </a:p>
        </p:txBody>
      </p:sp>
    </p:spTree>
    <p:extLst>
      <p:ext uri="{BB962C8B-B14F-4D97-AF65-F5344CB8AC3E}">
        <p14:creationId xmlns:p14="http://schemas.microsoft.com/office/powerpoint/2010/main" val="2648381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more information, you can contact the New Clubs Department at (630) 571-1234 or by email at membership@lionsclubs.org </a:t>
            </a:r>
          </a:p>
        </p:txBody>
      </p:sp>
      <p:sp>
        <p:nvSpPr>
          <p:cNvPr id="4" name="Slide Number Placeholder 3"/>
          <p:cNvSpPr>
            <a:spLocks noGrp="1"/>
          </p:cNvSpPr>
          <p:nvPr>
            <p:ph type="sldNum" sz="quarter" idx="5"/>
          </p:nvPr>
        </p:nvSpPr>
        <p:spPr/>
        <p:txBody>
          <a:bodyPr/>
          <a:lstStyle/>
          <a:p>
            <a:fld id="{900A5244-3E64-4F4D-A77A-0B39293AA264}" type="slidenum">
              <a:rPr lang="en-US" smtClean="0"/>
              <a:t>26</a:t>
            </a:fld>
            <a:endParaRPr lang="en-US" dirty="0"/>
          </a:p>
        </p:txBody>
      </p:sp>
    </p:spTree>
    <p:extLst>
      <p:ext uri="{BB962C8B-B14F-4D97-AF65-F5344CB8AC3E}">
        <p14:creationId xmlns:p14="http://schemas.microsoft.com/office/powerpoint/2010/main" val="1403445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B7301-E85D-4BDF-B155-76638EB846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A6F0F20-927D-4F2D-8EE1-8864BD0A2A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38C0EF5-CA41-45EE-9742-DA182206D925}"/>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5" name="Footer Placeholder 4">
            <a:extLst>
              <a:ext uri="{FF2B5EF4-FFF2-40B4-BE49-F238E27FC236}">
                <a16:creationId xmlns:a16="http://schemas.microsoft.com/office/drawing/2014/main" id="{FEF89BDD-0EDE-4BCD-A19B-81046B5D878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C5331D2-2434-4CFE-9F27-3C27A902501D}"/>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718555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F93C2-6F58-4ABB-8731-150C539214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BA0C6C6-5A11-4FB6-BDE8-EE2267C5E52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788B92-146A-499E-A14F-03E9D68133EA}"/>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5" name="Footer Placeholder 4">
            <a:extLst>
              <a:ext uri="{FF2B5EF4-FFF2-40B4-BE49-F238E27FC236}">
                <a16:creationId xmlns:a16="http://schemas.microsoft.com/office/drawing/2014/main" id="{8B914AB1-219A-4E91-9BC3-41D57396B6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0EE0BCA-5ACF-455F-B5BA-F0BFF0D2BE21}"/>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89702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1D1BE-5E73-4B71-B6BC-E7ED60A97A8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9AD764C-9C1D-4AE8-8289-0596127989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F55790-5A5C-408F-B456-C08CF2F5081B}"/>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5" name="Footer Placeholder 4">
            <a:extLst>
              <a:ext uri="{FF2B5EF4-FFF2-40B4-BE49-F238E27FC236}">
                <a16:creationId xmlns:a16="http://schemas.microsoft.com/office/drawing/2014/main" id="{649D0EFF-DF7C-4166-B187-C6A7EECE629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9B40B57-F5B7-4E74-BB5C-59778F224A59}"/>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901313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CDB4F-3FCF-4C19-B63B-62DC606438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4839D6-0D36-44CE-AFDE-E7511B9DC2A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6E1DC1-CB63-47BF-93E0-D6AB38AEB3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6632912-E712-49E7-8287-583D11AF3E28}"/>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6" name="Footer Placeholder 5">
            <a:extLst>
              <a:ext uri="{FF2B5EF4-FFF2-40B4-BE49-F238E27FC236}">
                <a16:creationId xmlns:a16="http://schemas.microsoft.com/office/drawing/2014/main" id="{94C915BC-A166-40EA-90D4-0BC19767F11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DA9738E-C5BE-4410-B489-A58B57AEB7AE}"/>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1767273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DF3DD-93B5-4867-95B0-29628EA6780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BB1B46E-1E58-4B7A-A4C6-7BD3445E76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2793F2-1BD5-471F-A35E-41F4B090B5D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7935B08-C5B0-47EE-96FB-5DA2240DC3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EA09A63-D880-4498-A84C-780873DF2D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A0D588F-EB81-4DC6-8F23-977869A1D006}"/>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8" name="Footer Placeholder 7">
            <a:extLst>
              <a:ext uri="{FF2B5EF4-FFF2-40B4-BE49-F238E27FC236}">
                <a16:creationId xmlns:a16="http://schemas.microsoft.com/office/drawing/2014/main" id="{D7DAD0BF-E867-4861-8112-E54A03844C4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A1DF575-4B2C-414B-90C7-457219BC6274}"/>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1469046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71A53-ACB7-4519-B6AB-499BCAA3369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9DE3A18-1C0A-4C2A-9327-85CC31627544}"/>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4" name="Footer Placeholder 3">
            <a:extLst>
              <a:ext uri="{FF2B5EF4-FFF2-40B4-BE49-F238E27FC236}">
                <a16:creationId xmlns:a16="http://schemas.microsoft.com/office/drawing/2014/main" id="{BB8B41ED-64AA-4175-B143-A192DFA9C18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1BB9CCD-52E3-4873-82FF-7DCD9BFE1DBF}"/>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640521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926E0F-5F6D-4F29-91E8-8F4164018167}"/>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3" name="Footer Placeholder 2">
            <a:extLst>
              <a:ext uri="{FF2B5EF4-FFF2-40B4-BE49-F238E27FC236}">
                <a16:creationId xmlns:a16="http://schemas.microsoft.com/office/drawing/2014/main" id="{AA48FFD1-3CE5-4D7C-B122-C301C25AC43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D8983CA5-E603-4206-95B1-AF08D510C218}"/>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888636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E8ADC-BAD3-4FFF-8AF9-D8013B232E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3DEACBA-90A1-46F0-A783-A20CDE8643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0CFAB2F-50D5-4F17-8FC9-A591390FC3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AE792B-A533-4877-8150-4BF2134CC320}"/>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6" name="Footer Placeholder 5">
            <a:extLst>
              <a:ext uri="{FF2B5EF4-FFF2-40B4-BE49-F238E27FC236}">
                <a16:creationId xmlns:a16="http://schemas.microsoft.com/office/drawing/2014/main" id="{5A6B3A7D-3E8A-4B95-AFEE-20509A9EB19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1A5FCC5-7C3F-4650-A425-061071A68E73}"/>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2446196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F011C-7456-4DED-9A0D-2DD901E83D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7F1FE2F-2A70-472C-88FC-C6D5535544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C12431E-7D25-4133-83B6-7E919F269F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3C3FDF-95B6-4F39-8B16-2B6512D7FB25}"/>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6" name="Footer Placeholder 5">
            <a:extLst>
              <a:ext uri="{FF2B5EF4-FFF2-40B4-BE49-F238E27FC236}">
                <a16:creationId xmlns:a16="http://schemas.microsoft.com/office/drawing/2014/main" id="{F3F621E8-6DCD-4FE7-8026-DCF2AC15AA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1571C49-2785-41E7-B1DA-DEAFD02B0EB1}"/>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3020521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0328B-47EB-415E-9AC0-C2D0EC0E289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C72751-6F3F-44C9-A874-43E2DC8DF9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145480-6BFA-46EA-A7F0-CA6FF14C197D}"/>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5" name="Footer Placeholder 4">
            <a:extLst>
              <a:ext uri="{FF2B5EF4-FFF2-40B4-BE49-F238E27FC236}">
                <a16:creationId xmlns:a16="http://schemas.microsoft.com/office/drawing/2014/main" id="{E777FE75-3612-4607-A82C-390C09B068F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D548CC-725C-432D-9E32-5F3C1A97C860}"/>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1474881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3BA2735-D626-4925-B3F4-D43CDC27DF2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1AD74B4-9493-4A8D-A21B-13F8AEDA2E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FB2500-B6BB-4746-8586-4704338E0E7D}"/>
              </a:ext>
            </a:extLst>
          </p:cNvPr>
          <p:cNvSpPr>
            <a:spLocks noGrp="1"/>
          </p:cNvSpPr>
          <p:nvPr>
            <p:ph type="dt" sz="half" idx="10"/>
          </p:nvPr>
        </p:nvSpPr>
        <p:spPr/>
        <p:txBody>
          <a:bodyPr/>
          <a:lstStyle/>
          <a:p>
            <a:fld id="{CEB68305-EABC-4CB3-868C-15C17C6B903C}" type="datetimeFigureOut">
              <a:rPr lang="en-US" smtClean="0"/>
              <a:t>2/1/2021</a:t>
            </a:fld>
            <a:endParaRPr lang="en-US" dirty="0"/>
          </a:p>
        </p:txBody>
      </p:sp>
      <p:sp>
        <p:nvSpPr>
          <p:cNvPr id="5" name="Footer Placeholder 4">
            <a:extLst>
              <a:ext uri="{FF2B5EF4-FFF2-40B4-BE49-F238E27FC236}">
                <a16:creationId xmlns:a16="http://schemas.microsoft.com/office/drawing/2014/main" id="{64EF8F4F-E3F6-4FDB-9B94-6BC1383B63B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8D49D7-BB2C-4EF0-BB1B-C86D238FD6A8}"/>
              </a:ext>
            </a:extLst>
          </p:cNvPr>
          <p:cNvSpPr>
            <a:spLocks noGrp="1"/>
          </p:cNvSpPr>
          <p:nvPr>
            <p:ph type="sldNum" sz="quarter" idx="12"/>
          </p:nvPr>
        </p:nvSpPr>
        <p:spPr/>
        <p:txBody>
          <a:bodyPr/>
          <a:lstStyle/>
          <a:p>
            <a:fld id="{E6AD2D15-3303-4072-821E-E619F0C7CB25}" type="slidenum">
              <a:rPr lang="en-US" smtClean="0"/>
              <a:t>‹#›</a:t>
            </a:fld>
            <a:endParaRPr lang="en-US" dirty="0"/>
          </a:p>
        </p:txBody>
      </p:sp>
    </p:spTree>
    <p:extLst>
      <p:ext uri="{BB962C8B-B14F-4D97-AF65-F5344CB8AC3E}">
        <p14:creationId xmlns:p14="http://schemas.microsoft.com/office/powerpoint/2010/main" val="23852792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pic>
        <p:nvPicPr>
          <p:cNvPr id="8" name="Picture 7" descr="Lion PPT bkg Title Blank.jp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414" y="0"/>
            <a:ext cx="12181172" cy="6858000"/>
          </a:xfrm>
          <a:prstGeom prst="rect">
            <a:avLst/>
          </a:prstGeom>
        </p:spPr>
      </p:pic>
      <p:sp>
        <p:nvSpPr>
          <p:cNvPr id="7" name="Title 1"/>
          <p:cNvSpPr>
            <a:spLocks noGrp="1"/>
          </p:cNvSpPr>
          <p:nvPr>
            <p:ph type="title" hasCustomPrompt="1"/>
          </p:nvPr>
        </p:nvSpPr>
        <p:spPr>
          <a:xfrm>
            <a:off x="963084" y="2485726"/>
            <a:ext cx="10363200" cy="1781474"/>
          </a:xfrm>
        </p:spPr>
        <p:txBody>
          <a:bodyPr anchor="ctr">
            <a:normAutofit/>
          </a:bodyPr>
          <a:lstStyle>
            <a:lvl1pPr algn="ctr">
              <a:defRPr sz="4400" b="1" i="0" cap="none">
                <a:solidFill>
                  <a:srgbClr val="09519E"/>
                </a:solidFill>
                <a:latin typeface="Calibri"/>
                <a:cs typeface="Calibri"/>
              </a:defRPr>
            </a:lvl1pPr>
          </a:lstStyle>
          <a:p>
            <a:r>
              <a:rPr lang="en-US" dirty="0"/>
              <a:t>Click to edit </a:t>
            </a:r>
            <a:br>
              <a:rPr lang="en-US" dirty="0"/>
            </a:br>
            <a:r>
              <a:rPr lang="en-US" dirty="0"/>
              <a:t>Master title style</a:t>
            </a:r>
          </a:p>
        </p:txBody>
      </p:sp>
    </p:spTree>
    <p:extLst>
      <p:ext uri="{BB962C8B-B14F-4D97-AF65-F5344CB8AC3E}">
        <p14:creationId xmlns:p14="http://schemas.microsoft.com/office/powerpoint/2010/main" val="454347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943259-AF17-420D-BF4F-9C20E3AA30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AAAD13D-A7DA-451E-AA97-4BAB303D6D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C794EB-7AEF-4AE5-8CAF-503E67C8A6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B68305-EABC-4CB3-868C-15C17C6B903C}" type="datetimeFigureOut">
              <a:rPr lang="en-US" smtClean="0"/>
              <a:t>2/1/2021</a:t>
            </a:fld>
            <a:endParaRPr lang="en-US" dirty="0"/>
          </a:p>
        </p:txBody>
      </p:sp>
      <p:sp>
        <p:nvSpPr>
          <p:cNvPr id="5" name="Footer Placeholder 4">
            <a:extLst>
              <a:ext uri="{FF2B5EF4-FFF2-40B4-BE49-F238E27FC236}">
                <a16:creationId xmlns:a16="http://schemas.microsoft.com/office/drawing/2014/main" id="{CA1433B4-B166-4769-B236-4AAE12338E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F324575-29D1-44CF-8DE0-7A52F1C693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D2D15-3303-4072-821E-E619F0C7CB25}" type="slidenum">
              <a:rPr lang="en-US" smtClean="0"/>
              <a:t>‹#›</a:t>
            </a:fld>
            <a:endParaRPr lang="en-US" dirty="0"/>
          </a:p>
        </p:txBody>
      </p:sp>
    </p:spTree>
    <p:extLst>
      <p:ext uri="{BB962C8B-B14F-4D97-AF65-F5344CB8AC3E}">
        <p14:creationId xmlns:p14="http://schemas.microsoft.com/office/powerpoint/2010/main" val="36919932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hyperlink" Target="mailto:MarkWRoth@aol.com" TargetMode="Externa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10600" y="68580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4001" y="2362201"/>
            <a:ext cx="9067799" cy="2308324"/>
          </a:xfrm>
          <a:prstGeom prst="rect">
            <a:avLst/>
          </a:prstGeom>
        </p:spPr>
        <p:txBody>
          <a:bodyPr wrap="square">
            <a:spAutoFit/>
          </a:bodyPr>
          <a:lstStyle/>
          <a:p>
            <a:pPr algn="ctr"/>
            <a:r>
              <a:rPr lang="en-US" sz="6600" b="1" dirty="0">
                <a:solidFill>
                  <a:srgbClr val="00539A"/>
                </a:solidFill>
                <a:effectLst>
                  <a:outerShdw blurRad="38100" dist="38100" dir="2700000" algn="tl">
                    <a:srgbClr val="000000">
                      <a:alpha val="43137"/>
                    </a:srgbClr>
                  </a:outerShdw>
                </a:effectLst>
              </a:rPr>
              <a:t>Extension</a:t>
            </a:r>
          </a:p>
          <a:p>
            <a:pPr algn="ctr"/>
            <a:endParaRPr lang="en-US" sz="2400" b="1" dirty="0"/>
          </a:p>
          <a:p>
            <a:pPr algn="ctr"/>
            <a:r>
              <a:rPr lang="en-US" sz="5400" b="1" dirty="0">
                <a:solidFill>
                  <a:schemeClr val="accent1">
                    <a:lumMod val="75000"/>
                  </a:schemeClr>
                </a:solidFill>
                <a:effectLst>
                  <a:outerShdw blurRad="38100" dist="38100" dir="2700000" algn="tl">
                    <a:srgbClr val="000000">
                      <a:alpha val="43137"/>
                    </a:srgbClr>
                  </a:outerShdw>
                </a:effectLst>
              </a:rPr>
              <a:t>New Club Development</a:t>
            </a:r>
          </a:p>
        </p:txBody>
      </p:sp>
      <p:sp>
        <p:nvSpPr>
          <p:cNvPr id="2" name="TextBox 1"/>
          <p:cNvSpPr txBox="1"/>
          <p:nvPr/>
        </p:nvSpPr>
        <p:spPr>
          <a:xfrm>
            <a:off x="1676400" y="5413802"/>
            <a:ext cx="6309790" cy="1200329"/>
          </a:xfrm>
          <a:prstGeom prst="rect">
            <a:avLst/>
          </a:prstGeom>
          <a:noFill/>
        </p:spPr>
        <p:txBody>
          <a:bodyPr wrap="square" rtlCol="0">
            <a:spAutoFit/>
          </a:bodyPr>
          <a:lstStyle/>
          <a:p>
            <a:r>
              <a:rPr lang="en-US" sz="2400" i="1" dirty="0">
                <a:solidFill>
                  <a:schemeClr val="tx1">
                    <a:lumMod val="65000"/>
                    <a:lumOff val="35000"/>
                  </a:schemeClr>
                </a:solidFill>
                <a:effectLst>
                  <a:outerShdw blurRad="38100" dist="38100" dir="2700000" algn="tl">
                    <a:srgbClr val="000000">
                      <a:alpha val="43137"/>
                    </a:srgbClr>
                  </a:outerShdw>
                </a:effectLst>
              </a:rPr>
              <a:t>Presented by </a:t>
            </a:r>
          </a:p>
          <a:p>
            <a:r>
              <a:rPr lang="en-US" sz="2400" b="1" dirty="0">
                <a:solidFill>
                  <a:srgbClr val="00539A"/>
                </a:solidFill>
              </a:rPr>
              <a:t>PDG Mark W. Roth, MD-2 GMT Coordinator</a:t>
            </a:r>
          </a:p>
          <a:p>
            <a:r>
              <a:rPr lang="en-US" sz="2400" b="1" dirty="0">
                <a:solidFill>
                  <a:srgbClr val="00539A"/>
                </a:solidFill>
              </a:rPr>
              <a:t>MarkWRoth@aol.com</a:t>
            </a:r>
          </a:p>
        </p:txBody>
      </p:sp>
    </p:spTree>
    <p:extLst>
      <p:ext uri="{BB962C8B-B14F-4D97-AF65-F5344CB8AC3E}">
        <p14:creationId xmlns:p14="http://schemas.microsoft.com/office/powerpoint/2010/main" val="2297343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1999" cy="1600200"/>
          </a:xfrm>
          <a:solidFill>
            <a:srgbClr val="002060"/>
          </a:solidFill>
        </p:spPr>
        <p:txBody>
          <a:bodyPr anchor="ctr">
            <a:normAutofit/>
          </a:bodyPr>
          <a:lstStyle/>
          <a:p>
            <a:r>
              <a:rPr lang="en-US" sz="6000" b="1" dirty="0">
                <a:solidFill>
                  <a:schemeClr val="bg1"/>
                </a:solidFill>
                <a:effectLst>
                  <a:outerShdw blurRad="38100" dist="38100" dir="2700000" algn="tl">
                    <a:srgbClr val="000000">
                      <a:alpha val="43137"/>
                    </a:srgbClr>
                  </a:outerShdw>
                </a:effectLst>
                <a:latin typeface="+mn-lt"/>
              </a:rPr>
              <a:t>   </a:t>
            </a:r>
            <a:r>
              <a:rPr lang="en-US" sz="5400" b="1" dirty="0">
                <a:solidFill>
                  <a:schemeClr val="bg1"/>
                </a:solidFill>
                <a:effectLst>
                  <a:outerShdw blurRad="38100" dist="38100" dir="2700000" algn="tl">
                    <a:srgbClr val="000000">
                      <a:alpha val="43137"/>
                    </a:srgbClr>
                  </a:outerShdw>
                </a:effectLst>
                <a:latin typeface="+mn-lt"/>
              </a:rPr>
              <a:t>Objectives</a:t>
            </a:r>
          </a:p>
        </p:txBody>
      </p:sp>
      <p:sp>
        <p:nvSpPr>
          <p:cNvPr id="4" name="Text Placeholder 3"/>
          <p:cNvSpPr>
            <a:spLocks noGrp="1"/>
          </p:cNvSpPr>
          <p:nvPr>
            <p:ph type="body" sz="half" idx="2"/>
          </p:nvPr>
        </p:nvSpPr>
        <p:spPr>
          <a:xfrm>
            <a:off x="433596" y="1928966"/>
            <a:ext cx="10932904" cy="4052733"/>
          </a:xfrm>
        </p:spPr>
        <p:txBody>
          <a:bodyPr>
            <a:normAutofit/>
          </a:bodyPr>
          <a:lstStyle/>
          <a:p>
            <a:pPr marL="457200" indent="-457200">
              <a:buFont typeface="Arial" panose="020B0604020202020204" pitchFamily="34" charset="0"/>
              <a:buChar char="•"/>
            </a:pPr>
            <a:r>
              <a:rPr lang="en-US" sz="3000" dirty="0">
                <a:solidFill>
                  <a:srgbClr val="002060"/>
                </a:solidFill>
              </a:rPr>
              <a:t>To help understand the importance of new club development in the community</a:t>
            </a:r>
          </a:p>
          <a:p>
            <a:pPr marL="457200" indent="-457200">
              <a:buFont typeface="Arial" panose="020B0604020202020204" pitchFamily="34" charset="0"/>
              <a:buChar char="•"/>
            </a:pPr>
            <a:r>
              <a:rPr lang="en-US" sz="3000" dirty="0">
                <a:solidFill>
                  <a:srgbClr val="002060"/>
                </a:solidFill>
              </a:rPr>
              <a:t>To gain knowledge and understanding on recruitment methods and tools needed for new Club recruitment</a:t>
            </a:r>
          </a:p>
          <a:p>
            <a:pPr marL="457200" indent="-457200">
              <a:buFont typeface="Arial" panose="020B0604020202020204" pitchFamily="34" charset="0"/>
              <a:buChar char="•"/>
            </a:pPr>
            <a:r>
              <a:rPr lang="en-US" sz="3000" dirty="0">
                <a:solidFill>
                  <a:srgbClr val="002060"/>
                </a:solidFill>
              </a:rPr>
              <a:t>To gain knowledge and understanding on conducting the informational and organizational meeting for a new Club</a:t>
            </a:r>
          </a:p>
          <a:p>
            <a:pPr marL="457200" indent="-457200">
              <a:buFont typeface="Arial" panose="020B0604020202020204" pitchFamily="34" charset="0"/>
              <a:buChar char="•"/>
            </a:pPr>
            <a:r>
              <a:rPr lang="en-US" sz="3000" dirty="0">
                <a:solidFill>
                  <a:srgbClr val="002060"/>
                </a:solidFill>
              </a:rPr>
              <a:t>To gain knowledge and understanding on the new Club chartering process</a:t>
            </a:r>
          </a:p>
          <a:p>
            <a:pPr marL="457200" indent="-457200">
              <a:buFont typeface="Arial" panose="020B0604020202020204" pitchFamily="34" charset="0"/>
              <a:buChar char="•"/>
            </a:pPr>
            <a:endParaRPr lang="en-US" sz="3000" dirty="0">
              <a:solidFill>
                <a:srgbClr val="002060"/>
              </a:solidFill>
            </a:endParaRPr>
          </a:p>
          <a:p>
            <a:pPr marL="457200" indent="-457200">
              <a:buFont typeface="Arial" panose="020B0604020202020204" pitchFamily="34" charset="0"/>
              <a:buChar char="•"/>
            </a:pPr>
            <a:endParaRPr lang="en-US" sz="3000" dirty="0">
              <a:solidFill>
                <a:srgbClr val="002060"/>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017" y="5636525"/>
            <a:ext cx="1142521" cy="1105469"/>
          </a:xfrm>
          <a:prstGeom prst="rect">
            <a:avLst/>
          </a:prstGeom>
        </p:spPr>
      </p:pic>
    </p:spTree>
    <p:extLst>
      <p:ext uri="{BB962C8B-B14F-4D97-AF65-F5344CB8AC3E}">
        <p14:creationId xmlns:p14="http://schemas.microsoft.com/office/powerpoint/2010/main" val="1071519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0" y="-12849"/>
            <a:ext cx="8117032"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Why Lions Need New Clubs</a:t>
            </a:r>
          </a:p>
        </p:txBody>
      </p:sp>
      <p:sp>
        <p:nvSpPr>
          <p:cNvPr id="11" name="Text Placeholder 3">
            <a:extLst>
              <a:ext uri="{FF2B5EF4-FFF2-40B4-BE49-F238E27FC236}">
                <a16:creationId xmlns:a16="http://schemas.microsoft.com/office/drawing/2014/main" id="{E6F5613F-E504-4AB2-8FFD-04B1E9E21B7F}"/>
              </a:ext>
            </a:extLst>
          </p:cNvPr>
          <p:cNvSpPr txBox="1">
            <a:spLocks/>
          </p:cNvSpPr>
          <p:nvPr/>
        </p:nvSpPr>
        <p:spPr>
          <a:xfrm>
            <a:off x="4260850" y="3220773"/>
            <a:ext cx="7619997" cy="1695953"/>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lnSpc>
                <a:spcPct val="50000"/>
              </a:lnSpc>
              <a:buNone/>
            </a:pPr>
            <a:r>
              <a:rPr lang="en-US" b="1" dirty="0">
                <a:solidFill>
                  <a:schemeClr val="bg1"/>
                </a:solidFill>
                <a:effectLst>
                  <a:outerShdw blurRad="38100" dist="38100" dir="2700000" algn="tl">
                    <a:srgbClr val="000000">
                      <a:alpha val="43137"/>
                    </a:srgbClr>
                  </a:outerShdw>
                </a:effectLst>
              </a:rPr>
              <a:t>Benefits to the Community</a:t>
            </a:r>
          </a:p>
          <a:p>
            <a:pPr marL="285750" indent="-285750">
              <a:lnSpc>
                <a:spcPct val="50000"/>
              </a:lnSpc>
            </a:pPr>
            <a:r>
              <a:rPr lang="en-US" sz="2400" dirty="0">
                <a:solidFill>
                  <a:schemeClr val="bg1"/>
                </a:solidFill>
              </a:rPr>
              <a:t>Opportunity to serve</a:t>
            </a:r>
          </a:p>
          <a:p>
            <a:pPr marL="285750" indent="-285750">
              <a:lnSpc>
                <a:spcPct val="50000"/>
              </a:lnSpc>
            </a:pPr>
            <a:r>
              <a:rPr lang="en-US" sz="2400" dirty="0">
                <a:solidFill>
                  <a:schemeClr val="bg1"/>
                </a:solidFill>
              </a:rPr>
              <a:t>To make a difference in the lives of others</a:t>
            </a:r>
          </a:p>
          <a:p>
            <a:pPr marL="285750" indent="-285750">
              <a:lnSpc>
                <a:spcPct val="50000"/>
              </a:lnSpc>
            </a:pPr>
            <a:r>
              <a:rPr lang="en-US" sz="2400" dirty="0">
                <a:solidFill>
                  <a:schemeClr val="bg1"/>
                </a:solidFill>
              </a:rPr>
              <a:t>To introduce new service projects in local communities</a:t>
            </a:r>
          </a:p>
        </p:txBody>
      </p:sp>
      <p:sp>
        <p:nvSpPr>
          <p:cNvPr id="28" name="Text Placeholder 3">
            <a:extLst>
              <a:ext uri="{FF2B5EF4-FFF2-40B4-BE49-F238E27FC236}">
                <a16:creationId xmlns:a16="http://schemas.microsoft.com/office/drawing/2014/main" id="{45EE8A25-DFCF-4F46-A551-328417E5A227}"/>
              </a:ext>
            </a:extLst>
          </p:cNvPr>
          <p:cNvSpPr txBox="1">
            <a:spLocks/>
          </p:cNvSpPr>
          <p:nvPr/>
        </p:nvSpPr>
        <p:spPr>
          <a:xfrm>
            <a:off x="4260850" y="1740157"/>
            <a:ext cx="7848600" cy="1216140"/>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buNone/>
            </a:pPr>
            <a:r>
              <a:rPr lang="en-US" sz="2400" dirty="0">
                <a:solidFill>
                  <a:schemeClr val="bg1"/>
                </a:solidFill>
              </a:rPr>
              <a:t>Lions Clubs offer people the opportunity to give back to their community and help those in need.    The following are benefits to forming a new Club.</a:t>
            </a:r>
          </a:p>
        </p:txBody>
      </p:sp>
      <p:sp>
        <p:nvSpPr>
          <p:cNvPr id="29" name="Text Placeholder 3">
            <a:extLst>
              <a:ext uri="{FF2B5EF4-FFF2-40B4-BE49-F238E27FC236}">
                <a16:creationId xmlns:a16="http://schemas.microsoft.com/office/drawing/2014/main" id="{0EF699EE-0817-4CBC-BF24-1D2102FC4F75}"/>
              </a:ext>
            </a:extLst>
          </p:cNvPr>
          <p:cNvSpPr txBox="1">
            <a:spLocks/>
          </p:cNvSpPr>
          <p:nvPr/>
        </p:nvSpPr>
        <p:spPr>
          <a:xfrm>
            <a:off x="4260850" y="4852562"/>
            <a:ext cx="7619997" cy="1695953"/>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lnSpc>
                <a:spcPct val="50000"/>
              </a:lnSpc>
              <a:buNone/>
            </a:pPr>
            <a:r>
              <a:rPr lang="en-US" b="1" dirty="0">
                <a:solidFill>
                  <a:schemeClr val="bg1"/>
                </a:solidFill>
                <a:effectLst>
                  <a:outerShdw blurRad="38100" dist="38100" dir="2700000" algn="tl">
                    <a:srgbClr val="000000">
                      <a:alpha val="43137"/>
                    </a:srgbClr>
                  </a:outerShdw>
                </a:effectLst>
              </a:rPr>
              <a:t>Benefits to the Lions District</a:t>
            </a:r>
          </a:p>
          <a:p>
            <a:pPr marL="285750" indent="-285750">
              <a:lnSpc>
                <a:spcPct val="50000"/>
              </a:lnSpc>
            </a:pPr>
            <a:r>
              <a:rPr lang="en-US" sz="2400" dirty="0">
                <a:solidFill>
                  <a:schemeClr val="bg1"/>
                </a:solidFill>
              </a:rPr>
              <a:t>To fill unmet needs</a:t>
            </a:r>
          </a:p>
          <a:p>
            <a:pPr marL="285750" indent="-285750">
              <a:lnSpc>
                <a:spcPct val="50000"/>
              </a:lnSpc>
            </a:pPr>
            <a:r>
              <a:rPr lang="en-US" sz="2400" dirty="0">
                <a:solidFill>
                  <a:schemeClr val="bg1"/>
                </a:solidFill>
              </a:rPr>
              <a:t>Encourage families to serve together</a:t>
            </a:r>
          </a:p>
          <a:p>
            <a:pPr marL="285750" indent="-285750">
              <a:lnSpc>
                <a:spcPct val="50000"/>
              </a:lnSpc>
            </a:pPr>
            <a:r>
              <a:rPr lang="en-US" sz="2400" dirty="0">
                <a:solidFill>
                  <a:schemeClr val="bg1"/>
                </a:solidFill>
              </a:rPr>
              <a:t>Rejuvenate and grow membership in the District</a:t>
            </a:r>
          </a:p>
          <a:p>
            <a:pPr marL="285750" indent="-285750">
              <a:lnSpc>
                <a:spcPct val="50000"/>
              </a:lnSpc>
            </a:pPr>
            <a:r>
              <a:rPr lang="en-US" sz="2400" dirty="0">
                <a:solidFill>
                  <a:schemeClr val="bg1"/>
                </a:solidFill>
              </a:rPr>
              <a:t>Develop and grow new leaders in the District</a:t>
            </a:r>
            <a:endParaRPr lang="en-US" sz="3000" dirty="0">
              <a:solidFill>
                <a:schemeClr val="bg1"/>
              </a:solidFill>
            </a:endParaRPr>
          </a:p>
        </p:txBody>
      </p:sp>
      <p:pic>
        <p:nvPicPr>
          <p:cNvPr id="30" name="Picture 3" descr="C:\Users\mroth\Pictures\LCI History\Charters.jpg">
            <a:extLst>
              <a:ext uri="{FF2B5EF4-FFF2-40B4-BE49-F238E27FC236}">
                <a16:creationId xmlns:a16="http://schemas.microsoft.com/office/drawing/2014/main" id="{E7F74FDB-B05C-4E8D-ACD1-C982E48C522C}"/>
              </a:ext>
            </a:extLst>
          </p:cNvPr>
          <p:cNvPicPr>
            <a:picLocks noChangeAspect="1" noChangeArrowheads="1"/>
          </p:cNvPicPr>
          <p:nvPr/>
        </p:nvPicPr>
        <p:blipFill>
          <a:blip r:embed="rId4"/>
          <a:srcRect/>
          <a:stretch>
            <a:fillRect/>
          </a:stretch>
        </p:blipFill>
        <p:spPr bwMode="auto">
          <a:xfrm>
            <a:off x="311153" y="2330193"/>
            <a:ext cx="3390377" cy="2543173"/>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126150"/>
      </p:ext>
    </p:extLst>
  </p:cSld>
  <p:clrMapOvr>
    <a:masterClrMapping/>
  </p:clrMapOvr>
  <p:transition spd="slow">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1" y="0"/>
            <a:ext cx="3411497"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New Club Formats </a:t>
            </a:r>
          </a:p>
        </p:txBody>
      </p:sp>
      <p:pic>
        <p:nvPicPr>
          <p:cNvPr id="3" name="Picture 2">
            <a:extLst>
              <a:ext uri="{FF2B5EF4-FFF2-40B4-BE49-F238E27FC236}">
                <a16:creationId xmlns:a16="http://schemas.microsoft.com/office/drawing/2014/main" id="{6F106AC8-E2A7-48C7-AD77-21E82E24DAFC}"/>
              </a:ext>
            </a:extLst>
          </p:cNvPr>
          <p:cNvPicPr>
            <a:picLocks noChangeAspect="1"/>
          </p:cNvPicPr>
          <p:nvPr/>
        </p:nvPicPr>
        <p:blipFill>
          <a:blip r:embed="rId3"/>
          <a:stretch>
            <a:fillRect/>
          </a:stretch>
        </p:blipFill>
        <p:spPr>
          <a:xfrm>
            <a:off x="656407" y="2457450"/>
            <a:ext cx="2098994" cy="4242725"/>
          </a:xfrm>
          <a:prstGeom prst="rect">
            <a:avLst/>
          </a:prstGeom>
        </p:spPr>
      </p:pic>
      <p:sp>
        <p:nvSpPr>
          <p:cNvPr id="10" name="Text Placeholder 3">
            <a:extLst>
              <a:ext uri="{FF2B5EF4-FFF2-40B4-BE49-F238E27FC236}">
                <a16:creationId xmlns:a16="http://schemas.microsoft.com/office/drawing/2014/main" id="{C5985F91-7FC1-4A30-B30F-2B87823AF776}"/>
              </a:ext>
            </a:extLst>
          </p:cNvPr>
          <p:cNvSpPr txBox="1">
            <a:spLocks/>
          </p:cNvSpPr>
          <p:nvPr/>
        </p:nvSpPr>
        <p:spPr>
          <a:xfrm>
            <a:off x="3517900" y="1740157"/>
            <a:ext cx="8362947" cy="876043"/>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0" indent="0">
              <a:buNone/>
            </a:pPr>
            <a:r>
              <a:rPr lang="en-US" sz="2600" dirty="0"/>
              <a:t>Our world is ever changing, and we want the new Club to fit the lives of the members.  Below are club types available</a:t>
            </a:r>
          </a:p>
        </p:txBody>
      </p:sp>
      <p:sp>
        <p:nvSpPr>
          <p:cNvPr id="11" name="Text Placeholder 3">
            <a:extLst>
              <a:ext uri="{FF2B5EF4-FFF2-40B4-BE49-F238E27FC236}">
                <a16:creationId xmlns:a16="http://schemas.microsoft.com/office/drawing/2014/main" id="{D509F8F8-F697-4B43-B683-17E3E47F7B0E}"/>
              </a:ext>
            </a:extLst>
          </p:cNvPr>
          <p:cNvSpPr txBox="1">
            <a:spLocks/>
          </p:cNvSpPr>
          <p:nvPr/>
        </p:nvSpPr>
        <p:spPr>
          <a:xfrm>
            <a:off x="3616614" y="2687373"/>
            <a:ext cx="8016583" cy="1084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285750" indent="-285750">
              <a:lnSpc>
                <a:spcPct val="50000"/>
              </a:lnSpc>
            </a:pPr>
            <a:r>
              <a:rPr lang="en-US" sz="2200" dirty="0"/>
              <a:t>Most common Lions Club</a:t>
            </a:r>
          </a:p>
          <a:p>
            <a:pPr marL="285750" indent="-285750">
              <a:lnSpc>
                <a:spcPct val="50000"/>
              </a:lnSpc>
            </a:pPr>
            <a:r>
              <a:rPr lang="en-US" sz="2200" dirty="0"/>
              <a:t>Ideal for a group of community-minded people</a:t>
            </a:r>
          </a:p>
          <a:p>
            <a:pPr marL="285750" indent="-285750">
              <a:lnSpc>
                <a:spcPct val="50000"/>
              </a:lnSpc>
            </a:pPr>
            <a:r>
              <a:rPr lang="en-US" sz="2200" dirty="0"/>
              <a:t>Offers flexibility and serves a variety of communities</a:t>
            </a:r>
          </a:p>
        </p:txBody>
      </p:sp>
      <p:sp>
        <p:nvSpPr>
          <p:cNvPr id="12" name="Text Placeholder 3">
            <a:extLst>
              <a:ext uri="{FF2B5EF4-FFF2-40B4-BE49-F238E27FC236}">
                <a16:creationId xmlns:a16="http://schemas.microsoft.com/office/drawing/2014/main" id="{A5CD60BF-1A10-4FF2-B7DE-03360EA65082}"/>
              </a:ext>
            </a:extLst>
          </p:cNvPr>
          <p:cNvSpPr txBox="1">
            <a:spLocks/>
          </p:cNvSpPr>
          <p:nvPr/>
        </p:nvSpPr>
        <p:spPr>
          <a:xfrm>
            <a:off x="3616614" y="5891212"/>
            <a:ext cx="8016583" cy="1084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285750" indent="-285750">
              <a:lnSpc>
                <a:spcPct val="50000"/>
              </a:lnSpc>
            </a:pPr>
            <a:r>
              <a:rPr lang="en-US" sz="2200" dirty="0"/>
              <a:t>Club Branch is part of an existing parent Club</a:t>
            </a:r>
          </a:p>
          <a:p>
            <a:pPr marL="285750" indent="-285750">
              <a:lnSpc>
                <a:spcPct val="50000"/>
              </a:lnSpc>
            </a:pPr>
            <a:r>
              <a:rPr lang="en-US" sz="2200" dirty="0"/>
              <a:t>Branch Club plans its own projects and activities</a:t>
            </a:r>
          </a:p>
          <a:p>
            <a:pPr marL="285750" indent="-285750">
              <a:lnSpc>
                <a:spcPct val="50000"/>
              </a:lnSpc>
            </a:pPr>
            <a:r>
              <a:rPr lang="en-US" sz="2200" dirty="0"/>
              <a:t>Offers flexibility and serves a variety of communities</a:t>
            </a:r>
          </a:p>
        </p:txBody>
      </p:sp>
      <p:sp>
        <p:nvSpPr>
          <p:cNvPr id="13" name="Text Placeholder 3">
            <a:extLst>
              <a:ext uri="{FF2B5EF4-FFF2-40B4-BE49-F238E27FC236}">
                <a16:creationId xmlns:a16="http://schemas.microsoft.com/office/drawing/2014/main" id="{AF81729F-AD99-4446-9736-063201D9C3AA}"/>
              </a:ext>
            </a:extLst>
          </p:cNvPr>
          <p:cNvSpPr txBox="1">
            <a:spLocks/>
          </p:cNvSpPr>
          <p:nvPr/>
        </p:nvSpPr>
        <p:spPr>
          <a:xfrm>
            <a:off x="3616614" y="4774105"/>
            <a:ext cx="8016583" cy="1084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285750" indent="-285750">
              <a:lnSpc>
                <a:spcPct val="50000"/>
              </a:lnSpc>
            </a:pPr>
            <a:r>
              <a:rPr lang="en-US" sz="2200" dirty="0"/>
              <a:t>Provide an ease of transition from Leo members to Lions</a:t>
            </a:r>
          </a:p>
          <a:p>
            <a:pPr marL="285750" indent="-285750">
              <a:lnSpc>
                <a:spcPct val="50000"/>
              </a:lnSpc>
            </a:pPr>
            <a:r>
              <a:rPr lang="en-US" sz="2200" dirty="0"/>
              <a:t>Leo years of service can be credited to Lions Club membership</a:t>
            </a:r>
          </a:p>
          <a:p>
            <a:pPr marL="285750" indent="-285750">
              <a:lnSpc>
                <a:spcPct val="50000"/>
              </a:lnSpc>
            </a:pPr>
            <a:r>
              <a:rPr lang="en-US" sz="2200" dirty="0"/>
              <a:t>Special dues discounts available for Leo to Lion entrance fee</a:t>
            </a:r>
          </a:p>
        </p:txBody>
      </p:sp>
      <p:sp>
        <p:nvSpPr>
          <p:cNvPr id="15" name="Text Placeholder 3">
            <a:extLst>
              <a:ext uri="{FF2B5EF4-FFF2-40B4-BE49-F238E27FC236}">
                <a16:creationId xmlns:a16="http://schemas.microsoft.com/office/drawing/2014/main" id="{5A54A105-6831-449A-A61B-F4F33297EC26}"/>
              </a:ext>
            </a:extLst>
          </p:cNvPr>
          <p:cNvSpPr txBox="1">
            <a:spLocks/>
          </p:cNvSpPr>
          <p:nvPr/>
        </p:nvSpPr>
        <p:spPr>
          <a:xfrm>
            <a:off x="3616613" y="3699537"/>
            <a:ext cx="8016583" cy="1084527"/>
          </a:xfrm>
          <a:prstGeom prst="rect">
            <a:avLst/>
          </a:prstGeom>
        </p:spPr>
        <p:txBody>
          <a:bodyPr>
            <a:noAutofit/>
          </a:bodyPr>
          <a:lst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a:lstStyle>
          <a:p>
            <a:pPr marL="285750" indent="-285750">
              <a:lnSpc>
                <a:spcPct val="50000"/>
              </a:lnSpc>
            </a:pPr>
            <a:r>
              <a:rPr lang="en-US" sz="2200" dirty="0"/>
              <a:t>College students make an impact on college campus</a:t>
            </a:r>
          </a:p>
          <a:p>
            <a:pPr marL="285750" indent="-285750">
              <a:lnSpc>
                <a:spcPct val="50000"/>
              </a:lnSpc>
            </a:pPr>
            <a:r>
              <a:rPr lang="en-US" sz="2200" dirty="0"/>
              <a:t>Students build valuable leadership and business skills</a:t>
            </a:r>
          </a:p>
          <a:p>
            <a:pPr marL="285750" indent="-285750">
              <a:lnSpc>
                <a:spcPct val="50000"/>
              </a:lnSpc>
            </a:pPr>
            <a:r>
              <a:rPr lang="en-US" sz="2200" dirty="0"/>
              <a:t>Students are eligible for student discounts to join a Lions Club</a:t>
            </a:r>
          </a:p>
        </p:txBody>
      </p:sp>
    </p:spTree>
    <p:extLst>
      <p:ext uri="{BB962C8B-B14F-4D97-AF65-F5344CB8AC3E}">
        <p14:creationId xmlns:p14="http://schemas.microsoft.com/office/powerpoint/2010/main" val="2718039789"/>
      </p:ext>
    </p:extLst>
  </p:cSld>
  <p:clrMapOvr>
    <a:masterClrMapping/>
  </p:clrMapOvr>
  <p:transition spd="slow">
    <p:wheel spokes="1"/>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6">
            <a:extLst>
              <a:ext uri="{FF2B5EF4-FFF2-40B4-BE49-F238E27FC236}">
                <a16:creationId xmlns:a16="http://schemas.microsoft.com/office/drawing/2014/main" id="{0928A03B-91F6-411C-B9BC-03A4B8A35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5970210"/>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BEB4D73C-6C05-419F-A32F-1852E2AC5FE9}"/>
              </a:ext>
            </a:extLst>
          </p:cNvPr>
          <p:cNvPicPr>
            <a:picLocks noChangeAspect="1"/>
          </p:cNvPicPr>
          <p:nvPr/>
        </p:nvPicPr>
        <p:blipFill rotWithShape="1">
          <a:blip r:embed="rId3"/>
          <a:srcRect t="11334" r="-1" b="21611"/>
          <a:stretch/>
        </p:blipFill>
        <p:spPr>
          <a:xfrm>
            <a:off x="338327" y="338328"/>
            <a:ext cx="11548872" cy="5943600"/>
          </a:xfrm>
          <a:prstGeom prst="rect">
            <a:avLst/>
          </a:prstGeom>
        </p:spPr>
      </p:pic>
    </p:spTree>
    <p:extLst>
      <p:ext uri="{BB962C8B-B14F-4D97-AF65-F5344CB8AC3E}">
        <p14:creationId xmlns:p14="http://schemas.microsoft.com/office/powerpoint/2010/main" val="2546364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72B910-6690-4952-8333-786C23225F77}"/>
              </a:ext>
            </a:extLst>
          </p:cNvPr>
          <p:cNvSpPr txBox="1"/>
          <p:nvPr/>
        </p:nvSpPr>
        <p:spPr>
          <a:xfrm>
            <a:off x="1469946" y="394075"/>
            <a:ext cx="4471673" cy="769441"/>
          </a:xfrm>
          <a:prstGeom prst="rect">
            <a:avLst/>
          </a:prstGeom>
          <a:noFill/>
        </p:spPr>
        <p:txBody>
          <a:bodyPr wrap="none" rtlCol="0">
            <a:spAutoFit/>
          </a:bodyPr>
          <a:lstStyle/>
          <a:p>
            <a:r>
              <a:rPr lang="en-US" sz="4400" b="1" dirty="0">
                <a:solidFill>
                  <a:schemeClr val="bg1">
                    <a:lumMod val="50000"/>
                  </a:schemeClr>
                </a:solidFill>
              </a:rPr>
              <a:t>Join Together Club</a:t>
            </a:r>
          </a:p>
        </p:txBody>
      </p:sp>
      <p:sp>
        <p:nvSpPr>
          <p:cNvPr id="3" name="TextBox 2">
            <a:extLst>
              <a:ext uri="{FF2B5EF4-FFF2-40B4-BE49-F238E27FC236}">
                <a16:creationId xmlns:a16="http://schemas.microsoft.com/office/drawing/2014/main" id="{9DE9128B-F5D0-4D41-8475-AB47DD21B538}"/>
              </a:ext>
            </a:extLst>
          </p:cNvPr>
          <p:cNvSpPr txBox="1"/>
          <p:nvPr/>
        </p:nvSpPr>
        <p:spPr>
          <a:xfrm>
            <a:off x="487965" y="3614057"/>
            <a:ext cx="11292113" cy="2954655"/>
          </a:xfrm>
          <a:prstGeom prst="rect">
            <a:avLst/>
          </a:prstGeom>
          <a:noFill/>
        </p:spPr>
        <p:txBody>
          <a:bodyPr wrap="square" rtlCol="0">
            <a:spAutoFit/>
          </a:bodyPr>
          <a:lstStyle/>
          <a:p>
            <a:r>
              <a:rPr lang="en-US" sz="2800" b="1" dirty="0">
                <a:solidFill>
                  <a:schemeClr val="accent1">
                    <a:lumMod val="75000"/>
                  </a:schemeClr>
                </a:solidFill>
              </a:rPr>
              <a:t>Benefits to being a part of the Lions family:</a:t>
            </a:r>
          </a:p>
          <a:p>
            <a:pPr marL="457200" indent="-457200">
              <a:buFont typeface="Arial" panose="020B0604020202020204" pitchFamily="34" charset="0"/>
              <a:buChar char="•"/>
            </a:pPr>
            <a:r>
              <a:rPr lang="en-US" sz="2800" dirty="0">
                <a:solidFill>
                  <a:schemeClr val="bg1">
                    <a:lumMod val="50000"/>
                  </a:schemeClr>
                </a:solidFill>
              </a:rPr>
              <a:t>Be part of the world’s largest service organization dedicated to improving communities in 200+ countries and territories</a:t>
            </a:r>
          </a:p>
          <a:p>
            <a:pPr marL="457200" indent="-457200">
              <a:buFont typeface="Arial" panose="020B0604020202020204" pitchFamily="34" charset="0"/>
              <a:buChar char="•"/>
            </a:pPr>
            <a:r>
              <a:rPr lang="en-US" sz="2800" dirty="0">
                <a:solidFill>
                  <a:schemeClr val="bg1">
                    <a:lumMod val="50000"/>
                  </a:schemeClr>
                </a:solidFill>
              </a:rPr>
              <a:t>Insurance coverage for all club meetings, projects, and events</a:t>
            </a:r>
          </a:p>
          <a:p>
            <a:pPr marL="457200" indent="-457200">
              <a:buFont typeface="Arial" panose="020B0604020202020204" pitchFamily="34" charset="0"/>
              <a:buChar char="•"/>
            </a:pPr>
            <a:r>
              <a:rPr lang="en-US" sz="2800" dirty="0">
                <a:solidFill>
                  <a:schemeClr val="bg1">
                    <a:lumMod val="50000"/>
                  </a:schemeClr>
                </a:solidFill>
              </a:rPr>
              <a:t>Associated with a trusted and respected name to add credibility to fundraising and volunteering</a:t>
            </a:r>
          </a:p>
          <a:p>
            <a:endParaRPr lang="en-US" dirty="0"/>
          </a:p>
        </p:txBody>
      </p:sp>
      <p:pic>
        <p:nvPicPr>
          <p:cNvPr id="7" name="Picture 6">
            <a:extLst>
              <a:ext uri="{FF2B5EF4-FFF2-40B4-BE49-F238E27FC236}">
                <a16:creationId xmlns:a16="http://schemas.microsoft.com/office/drawing/2014/main" id="{2D0C4BCD-E73E-43B9-92F0-43BADF3002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5440" y="394075"/>
            <a:ext cx="3637280" cy="3450753"/>
          </a:xfrm>
          <a:prstGeom prst="rect">
            <a:avLst/>
          </a:prstGeom>
        </p:spPr>
      </p:pic>
      <p:sp>
        <p:nvSpPr>
          <p:cNvPr id="8" name="TextBox 7">
            <a:extLst>
              <a:ext uri="{FF2B5EF4-FFF2-40B4-BE49-F238E27FC236}">
                <a16:creationId xmlns:a16="http://schemas.microsoft.com/office/drawing/2014/main" id="{E19CF988-E52B-4128-9C4D-7F3A3FF61C02}"/>
              </a:ext>
            </a:extLst>
          </p:cNvPr>
          <p:cNvSpPr txBox="1"/>
          <p:nvPr/>
        </p:nvSpPr>
        <p:spPr>
          <a:xfrm>
            <a:off x="449943" y="1364905"/>
            <a:ext cx="11292113" cy="2092881"/>
          </a:xfrm>
          <a:prstGeom prst="rect">
            <a:avLst/>
          </a:prstGeom>
          <a:noFill/>
        </p:spPr>
        <p:txBody>
          <a:bodyPr wrap="square" rtlCol="0">
            <a:spAutoFit/>
          </a:bodyPr>
          <a:lstStyle/>
          <a:p>
            <a:r>
              <a:rPr lang="en-US" sz="2800" b="1" dirty="0">
                <a:solidFill>
                  <a:schemeClr val="accent1">
                    <a:lumMod val="75000"/>
                  </a:schemeClr>
                </a:solidFill>
              </a:rPr>
              <a:t>Requirements</a:t>
            </a:r>
          </a:p>
          <a:p>
            <a:pPr marL="457200" indent="-457200">
              <a:buFont typeface="Arial" panose="020B0604020202020204" pitchFamily="34" charset="0"/>
              <a:buChar char="•"/>
            </a:pPr>
            <a:r>
              <a:rPr lang="en-US" sz="2800" dirty="0">
                <a:solidFill>
                  <a:schemeClr val="bg1">
                    <a:lumMod val="50000"/>
                  </a:schemeClr>
                </a:solidFill>
              </a:rPr>
              <a:t>Existing non-profit organization</a:t>
            </a:r>
          </a:p>
          <a:p>
            <a:pPr marL="457200" indent="-457200">
              <a:buFont typeface="Arial" panose="020B0604020202020204" pitchFamily="34" charset="0"/>
              <a:buChar char="•"/>
            </a:pPr>
            <a:r>
              <a:rPr lang="en-US" sz="2800" dirty="0">
                <a:solidFill>
                  <a:schemeClr val="bg1">
                    <a:lumMod val="50000"/>
                  </a:schemeClr>
                </a:solidFill>
              </a:rPr>
              <a:t>$300 Application fee – no individual ap fees</a:t>
            </a:r>
          </a:p>
          <a:p>
            <a:pPr marL="457200" indent="-457200">
              <a:buFont typeface="Arial" panose="020B0604020202020204" pitchFamily="34" charset="0"/>
              <a:buChar char="•"/>
            </a:pPr>
            <a:r>
              <a:rPr lang="en-US" sz="2800" dirty="0">
                <a:solidFill>
                  <a:schemeClr val="bg1">
                    <a:lumMod val="50000"/>
                  </a:schemeClr>
                </a:solidFill>
              </a:rPr>
              <a:t>Only 15 Members to charter</a:t>
            </a:r>
          </a:p>
          <a:p>
            <a:endParaRPr lang="en-US" dirty="0"/>
          </a:p>
        </p:txBody>
      </p:sp>
    </p:spTree>
    <p:extLst>
      <p:ext uri="{BB962C8B-B14F-4D97-AF65-F5344CB8AC3E}">
        <p14:creationId xmlns:p14="http://schemas.microsoft.com/office/powerpoint/2010/main" val="2039229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E82465-69B5-4E04-B9E2-C30A4B83F3F1}"/>
              </a:ext>
            </a:extLst>
          </p:cNvPr>
          <p:cNvPicPr>
            <a:picLocks noChangeAspect="1"/>
          </p:cNvPicPr>
          <p:nvPr/>
        </p:nvPicPr>
        <p:blipFill rotWithShape="1">
          <a:blip r:embed="rId3"/>
          <a:srcRect r="74283" b="58241"/>
          <a:stretch/>
        </p:blipFill>
        <p:spPr>
          <a:xfrm>
            <a:off x="0" y="0"/>
            <a:ext cx="12192000" cy="6858000"/>
          </a:xfrm>
          <a:prstGeom prst="rect">
            <a:avLst/>
          </a:prstGeom>
        </p:spPr>
      </p:pic>
      <p:sp>
        <p:nvSpPr>
          <p:cNvPr id="3" name="Title 1">
            <a:extLst>
              <a:ext uri="{FF2B5EF4-FFF2-40B4-BE49-F238E27FC236}">
                <a16:creationId xmlns:a16="http://schemas.microsoft.com/office/drawing/2014/main" id="{9BFE7818-AC89-4753-BC80-537933F78777}"/>
              </a:ext>
            </a:extLst>
          </p:cNvPr>
          <p:cNvSpPr txBox="1">
            <a:spLocks/>
          </p:cNvSpPr>
          <p:nvPr/>
        </p:nvSpPr>
        <p:spPr>
          <a:xfrm>
            <a:off x="1" y="391160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pPr algn="ctr"/>
            <a:r>
              <a:rPr lang="en-US" sz="5400" b="1" dirty="0">
                <a:solidFill>
                  <a:schemeClr val="bg1"/>
                </a:solidFill>
                <a:effectLst>
                  <a:outerShdw blurRad="38100" dist="38100" dir="2700000" algn="tl">
                    <a:srgbClr val="000000">
                      <a:alpha val="43137"/>
                    </a:srgbClr>
                  </a:outerShdw>
                </a:effectLst>
                <a:latin typeface="+mn-lt"/>
              </a:rPr>
              <a:t>Steps to New Club Development</a:t>
            </a:r>
          </a:p>
        </p:txBody>
      </p:sp>
      <p:pic>
        <p:nvPicPr>
          <p:cNvPr id="4" name="Picture 3" descr="Service Opportunities | Lions Club of Denver">
            <a:extLst>
              <a:ext uri="{FF2B5EF4-FFF2-40B4-BE49-F238E27FC236}">
                <a16:creationId xmlns:a16="http://schemas.microsoft.com/office/drawing/2014/main" id="{385F5BC9-9546-4936-ABE6-FAA29E0419A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946650" y="765237"/>
            <a:ext cx="2298700" cy="2181163"/>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62124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AF59CE-028F-4374-A527-CC6A7BD0FB91}"/>
              </a:ext>
            </a:extLst>
          </p:cNvPr>
          <p:cNvPicPr>
            <a:picLocks noChangeAspect="1"/>
          </p:cNvPicPr>
          <p:nvPr/>
        </p:nvPicPr>
        <p:blipFill>
          <a:blip r:embed="rId3"/>
          <a:stretch>
            <a:fillRect/>
          </a:stretch>
        </p:blipFill>
        <p:spPr>
          <a:xfrm>
            <a:off x="4930" y="0"/>
            <a:ext cx="12182140" cy="6858000"/>
          </a:xfrm>
          <a:prstGeom prst="rect">
            <a:avLst/>
          </a:prstGeom>
        </p:spPr>
      </p:pic>
      <p:pic>
        <p:nvPicPr>
          <p:cNvPr id="5" name="Picture 4" descr="Service Opportunities | Lions Club of Denver">
            <a:extLst>
              <a:ext uri="{FF2B5EF4-FFF2-40B4-BE49-F238E27FC236}">
                <a16:creationId xmlns:a16="http://schemas.microsoft.com/office/drawing/2014/main" id="{0E04D847-2031-4828-81BF-289D5B409AA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976457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48C4F1F-1582-4111-9879-10ABEDCD801F}"/>
              </a:ext>
            </a:extLst>
          </p:cNvPr>
          <p:cNvPicPr>
            <a:picLocks noChangeAspect="1"/>
          </p:cNvPicPr>
          <p:nvPr/>
        </p:nvPicPr>
        <p:blipFill>
          <a:blip r:embed="rId3"/>
          <a:stretch>
            <a:fillRect/>
          </a:stretch>
        </p:blipFill>
        <p:spPr>
          <a:xfrm>
            <a:off x="16886" y="0"/>
            <a:ext cx="12158227" cy="6858000"/>
          </a:xfrm>
          <a:prstGeom prst="rect">
            <a:avLst/>
          </a:prstGeom>
        </p:spPr>
      </p:pic>
      <p:pic>
        <p:nvPicPr>
          <p:cNvPr id="5" name="Picture 4" descr="Service Opportunities | Lions Club of Denver">
            <a:extLst>
              <a:ext uri="{FF2B5EF4-FFF2-40B4-BE49-F238E27FC236}">
                <a16:creationId xmlns:a16="http://schemas.microsoft.com/office/drawing/2014/main" id="{95F81FF3-CADA-4C35-A6F6-ECBDC0F3C06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142405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1AC4B7-FEC8-4711-9CF2-FF1125939EB4}"/>
              </a:ext>
            </a:extLst>
          </p:cNvPr>
          <p:cNvPicPr>
            <a:picLocks noChangeAspect="1"/>
          </p:cNvPicPr>
          <p:nvPr/>
        </p:nvPicPr>
        <p:blipFill>
          <a:blip r:embed="rId3"/>
          <a:stretch>
            <a:fillRect/>
          </a:stretch>
        </p:blipFill>
        <p:spPr>
          <a:xfrm>
            <a:off x="10554" y="0"/>
            <a:ext cx="12170892" cy="6858000"/>
          </a:xfrm>
          <a:prstGeom prst="rect">
            <a:avLst/>
          </a:prstGeom>
        </p:spPr>
      </p:pic>
      <p:pic>
        <p:nvPicPr>
          <p:cNvPr id="5" name="Picture 4" descr="Service Opportunities | Lions Club of Denver">
            <a:extLst>
              <a:ext uri="{FF2B5EF4-FFF2-40B4-BE49-F238E27FC236}">
                <a16:creationId xmlns:a16="http://schemas.microsoft.com/office/drawing/2014/main" id="{5B651941-5C24-47AD-98A2-F841380DB29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3180037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727E3E-098B-4DCE-8F00-94351FA42F44}"/>
              </a:ext>
            </a:extLst>
          </p:cNvPr>
          <p:cNvPicPr>
            <a:picLocks noChangeAspect="1"/>
          </p:cNvPicPr>
          <p:nvPr/>
        </p:nvPicPr>
        <p:blipFill>
          <a:blip r:embed="rId3"/>
          <a:stretch>
            <a:fillRect/>
          </a:stretch>
        </p:blipFill>
        <p:spPr>
          <a:xfrm>
            <a:off x="5639" y="0"/>
            <a:ext cx="12180722" cy="6858000"/>
          </a:xfrm>
          <a:prstGeom prst="rect">
            <a:avLst/>
          </a:prstGeom>
        </p:spPr>
      </p:pic>
      <p:pic>
        <p:nvPicPr>
          <p:cNvPr id="5" name="Picture 4" descr="Service Opportunities | Lions Club of Denver">
            <a:extLst>
              <a:ext uri="{FF2B5EF4-FFF2-40B4-BE49-F238E27FC236}">
                <a16:creationId xmlns:a16="http://schemas.microsoft.com/office/drawing/2014/main" id="{0263619E-B478-419B-BA8C-4CCA2EFBF24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34193513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263D6D3-E833-4DC8-AA30-EBB272AC22F1}"/>
              </a:ext>
            </a:extLst>
          </p:cNvPr>
          <p:cNvPicPr>
            <a:picLocks noChangeAspect="1"/>
          </p:cNvPicPr>
          <p:nvPr/>
        </p:nvPicPr>
        <p:blipFill>
          <a:blip r:embed="rId3"/>
          <a:stretch>
            <a:fillRect/>
          </a:stretch>
        </p:blipFill>
        <p:spPr>
          <a:xfrm>
            <a:off x="5639" y="0"/>
            <a:ext cx="12180722" cy="6858000"/>
          </a:xfrm>
          <a:prstGeom prst="rect">
            <a:avLst/>
          </a:prstGeom>
        </p:spPr>
      </p:pic>
      <p:pic>
        <p:nvPicPr>
          <p:cNvPr id="4" name="Picture 3" descr="Service Opportunities | Lions Club of Denver">
            <a:extLst>
              <a:ext uri="{FF2B5EF4-FFF2-40B4-BE49-F238E27FC236}">
                <a16:creationId xmlns:a16="http://schemas.microsoft.com/office/drawing/2014/main" id="{22463027-4DFE-49AB-BD93-562F1FE995C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4102001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6285E01-4081-4AEC-A424-A2DE30D53E9D}"/>
              </a:ext>
            </a:extLst>
          </p:cNvPr>
          <p:cNvPicPr>
            <a:picLocks noChangeAspect="1"/>
          </p:cNvPicPr>
          <p:nvPr/>
        </p:nvPicPr>
        <p:blipFill>
          <a:blip r:embed="rId3"/>
          <a:stretch>
            <a:fillRect/>
          </a:stretch>
        </p:blipFill>
        <p:spPr>
          <a:xfrm>
            <a:off x="17606" y="6350"/>
            <a:ext cx="12156787" cy="6858000"/>
          </a:xfrm>
          <a:prstGeom prst="rect">
            <a:avLst/>
          </a:prstGeom>
        </p:spPr>
      </p:pic>
      <p:pic>
        <p:nvPicPr>
          <p:cNvPr id="6" name="Picture 5" descr="Service Opportunities | Lions Club of Denver">
            <a:extLst>
              <a:ext uri="{FF2B5EF4-FFF2-40B4-BE49-F238E27FC236}">
                <a16:creationId xmlns:a16="http://schemas.microsoft.com/office/drawing/2014/main" id="{5CA41CC2-D5DF-46A2-9AF7-AB4D44AFFF35}"/>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3567784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A5E5ED-322C-40A9-A672-82EB0021EA6E}"/>
              </a:ext>
            </a:extLst>
          </p:cNvPr>
          <p:cNvPicPr>
            <a:picLocks noChangeAspect="1"/>
          </p:cNvPicPr>
          <p:nvPr/>
        </p:nvPicPr>
        <p:blipFill>
          <a:blip r:embed="rId3"/>
          <a:stretch>
            <a:fillRect/>
          </a:stretch>
        </p:blipFill>
        <p:spPr>
          <a:xfrm>
            <a:off x="14437" y="0"/>
            <a:ext cx="12163126" cy="6858000"/>
          </a:xfrm>
          <a:prstGeom prst="rect">
            <a:avLst/>
          </a:prstGeom>
        </p:spPr>
      </p:pic>
      <p:pic>
        <p:nvPicPr>
          <p:cNvPr id="5" name="Picture 4" descr="Service Opportunities | Lions Club of Denver">
            <a:extLst>
              <a:ext uri="{FF2B5EF4-FFF2-40B4-BE49-F238E27FC236}">
                <a16:creationId xmlns:a16="http://schemas.microsoft.com/office/drawing/2014/main" id="{D77678DE-4557-48B9-A55A-9E7D87F24EE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1708819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35D5A0E-EF03-44B2-8CB9-31BF4E94CA74}"/>
              </a:ext>
            </a:extLst>
          </p:cNvPr>
          <p:cNvPicPr>
            <a:picLocks noChangeAspect="1"/>
          </p:cNvPicPr>
          <p:nvPr/>
        </p:nvPicPr>
        <p:blipFill>
          <a:blip r:embed="rId3"/>
          <a:stretch>
            <a:fillRect/>
          </a:stretch>
        </p:blipFill>
        <p:spPr>
          <a:xfrm>
            <a:off x="3884" y="0"/>
            <a:ext cx="12184232" cy="6858000"/>
          </a:xfrm>
          <a:prstGeom prst="rect">
            <a:avLst/>
          </a:prstGeom>
        </p:spPr>
      </p:pic>
      <p:pic>
        <p:nvPicPr>
          <p:cNvPr id="5" name="Picture 4" descr="Service Opportunities | Lions Club of Denver">
            <a:extLst>
              <a:ext uri="{FF2B5EF4-FFF2-40B4-BE49-F238E27FC236}">
                <a16:creationId xmlns:a16="http://schemas.microsoft.com/office/drawing/2014/main" id="{CE7E42DB-8A28-4D55-9D89-116C987288A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228381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6FEF6D-2EE3-49BD-BA52-4FFECBD2EE50}"/>
              </a:ext>
            </a:extLst>
          </p:cNvPr>
          <p:cNvPicPr>
            <a:picLocks noChangeAspect="1"/>
          </p:cNvPicPr>
          <p:nvPr/>
        </p:nvPicPr>
        <p:blipFill>
          <a:blip r:embed="rId3"/>
          <a:stretch>
            <a:fillRect/>
          </a:stretch>
        </p:blipFill>
        <p:spPr>
          <a:xfrm>
            <a:off x="0" y="1390"/>
            <a:ext cx="12192000" cy="6855220"/>
          </a:xfrm>
          <a:prstGeom prst="rect">
            <a:avLst/>
          </a:prstGeom>
        </p:spPr>
      </p:pic>
      <p:pic>
        <p:nvPicPr>
          <p:cNvPr id="5" name="Picture 4" descr="Service Opportunities | Lions Club of Denver">
            <a:extLst>
              <a:ext uri="{FF2B5EF4-FFF2-40B4-BE49-F238E27FC236}">
                <a16:creationId xmlns:a16="http://schemas.microsoft.com/office/drawing/2014/main" id="{CB75B716-7155-4752-B050-328F664F18F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1104192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4F2FC0-DE50-4197-8A32-383FC057C709}"/>
              </a:ext>
            </a:extLst>
          </p:cNvPr>
          <p:cNvPicPr>
            <a:picLocks noChangeAspect="1"/>
          </p:cNvPicPr>
          <p:nvPr/>
        </p:nvPicPr>
        <p:blipFill>
          <a:blip r:embed="rId3"/>
          <a:stretch>
            <a:fillRect/>
          </a:stretch>
        </p:blipFill>
        <p:spPr>
          <a:xfrm>
            <a:off x="0" y="2781"/>
            <a:ext cx="12192000" cy="6852438"/>
          </a:xfrm>
          <a:prstGeom prst="rect">
            <a:avLst/>
          </a:prstGeom>
        </p:spPr>
      </p:pic>
      <p:pic>
        <p:nvPicPr>
          <p:cNvPr id="5" name="Picture 4" descr="Service Opportunities | Lions Club of Denver">
            <a:extLst>
              <a:ext uri="{FF2B5EF4-FFF2-40B4-BE49-F238E27FC236}">
                <a16:creationId xmlns:a16="http://schemas.microsoft.com/office/drawing/2014/main" id="{88E408B5-ECBD-4626-ABC1-460CA45FD63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928101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3F7FA5-6BEC-450B-B531-EE386380F89B}"/>
              </a:ext>
            </a:extLst>
          </p:cNvPr>
          <p:cNvPicPr>
            <a:picLocks noChangeAspect="1"/>
          </p:cNvPicPr>
          <p:nvPr/>
        </p:nvPicPr>
        <p:blipFill>
          <a:blip r:embed="rId3"/>
          <a:stretch>
            <a:fillRect/>
          </a:stretch>
        </p:blipFill>
        <p:spPr>
          <a:xfrm>
            <a:off x="0" y="0"/>
            <a:ext cx="12192000" cy="6848083"/>
          </a:xfrm>
          <a:prstGeom prst="rect">
            <a:avLst/>
          </a:prstGeom>
        </p:spPr>
      </p:pic>
      <p:pic>
        <p:nvPicPr>
          <p:cNvPr id="5" name="Picture 4" descr="Service Opportunities | Lions Club of Denver">
            <a:extLst>
              <a:ext uri="{FF2B5EF4-FFF2-40B4-BE49-F238E27FC236}">
                <a16:creationId xmlns:a16="http://schemas.microsoft.com/office/drawing/2014/main" id="{657B3177-196E-4CE2-B5A6-015C12A9A95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0163469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DF1D68D-FD8E-43C6-9E56-3CB823E277F5}"/>
              </a:ext>
            </a:extLst>
          </p:cNvPr>
          <p:cNvPicPr>
            <a:picLocks noChangeAspect="1"/>
          </p:cNvPicPr>
          <p:nvPr/>
        </p:nvPicPr>
        <p:blipFill>
          <a:blip r:embed="rId3"/>
          <a:stretch>
            <a:fillRect/>
          </a:stretch>
        </p:blipFill>
        <p:spPr>
          <a:xfrm>
            <a:off x="5639" y="0"/>
            <a:ext cx="12180722" cy="6858000"/>
          </a:xfrm>
          <a:prstGeom prst="rect">
            <a:avLst/>
          </a:prstGeom>
        </p:spPr>
      </p:pic>
      <p:pic>
        <p:nvPicPr>
          <p:cNvPr id="5" name="Picture 4" descr="Service Opportunities | Lions Club of Denver">
            <a:extLst>
              <a:ext uri="{FF2B5EF4-FFF2-40B4-BE49-F238E27FC236}">
                <a16:creationId xmlns:a16="http://schemas.microsoft.com/office/drawing/2014/main" id="{54E7BCAD-3EA9-4887-B8E7-6828F0C3FD8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3686235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7AB0D3-1789-425F-AD9F-6FAA7CB7183B}"/>
              </a:ext>
            </a:extLst>
          </p:cNvPr>
          <p:cNvPicPr>
            <a:picLocks noChangeAspect="1"/>
          </p:cNvPicPr>
          <p:nvPr/>
        </p:nvPicPr>
        <p:blipFill>
          <a:blip r:embed="rId3"/>
          <a:stretch>
            <a:fillRect/>
          </a:stretch>
        </p:blipFill>
        <p:spPr>
          <a:xfrm>
            <a:off x="0" y="2515"/>
            <a:ext cx="12192000" cy="6831069"/>
          </a:xfrm>
          <a:prstGeom prst="rect">
            <a:avLst/>
          </a:prstGeom>
        </p:spPr>
      </p:pic>
      <p:pic>
        <p:nvPicPr>
          <p:cNvPr id="4" name="Picture 3" descr="Service Opportunities | Lions Club of Denver">
            <a:extLst>
              <a:ext uri="{FF2B5EF4-FFF2-40B4-BE49-F238E27FC236}">
                <a16:creationId xmlns:a16="http://schemas.microsoft.com/office/drawing/2014/main" id="{74D7937D-98B0-45E1-993C-7F6B2EA9250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1515183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8EBF39-42D9-4EAC-8B14-796B800DEC07}"/>
              </a:ext>
            </a:extLst>
          </p:cNvPr>
          <p:cNvPicPr>
            <a:picLocks noChangeAspect="1"/>
          </p:cNvPicPr>
          <p:nvPr/>
        </p:nvPicPr>
        <p:blipFill>
          <a:blip r:embed="rId3"/>
          <a:stretch>
            <a:fillRect/>
          </a:stretch>
        </p:blipFill>
        <p:spPr>
          <a:xfrm>
            <a:off x="0" y="2781"/>
            <a:ext cx="12192000" cy="6852438"/>
          </a:xfrm>
          <a:prstGeom prst="rect">
            <a:avLst/>
          </a:prstGeom>
        </p:spPr>
      </p:pic>
      <p:pic>
        <p:nvPicPr>
          <p:cNvPr id="4" name="Picture 3" descr="Service Opportunities | Lions Club of Denver">
            <a:extLst>
              <a:ext uri="{FF2B5EF4-FFF2-40B4-BE49-F238E27FC236}">
                <a16:creationId xmlns:a16="http://schemas.microsoft.com/office/drawing/2014/main" id="{D9767123-4ECA-43E5-BAA4-988AD48087F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423650" y="6007100"/>
            <a:ext cx="634747" cy="691184"/>
          </a:xfrm>
          <a:prstGeom prst="rect">
            <a:avLst/>
          </a:prstGeom>
          <a:noFill/>
          <a:ln>
            <a:noFill/>
          </a:ln>
        </p:spPr>
      </p:pic>
    </p:spTree>
    <p:extLst>
      <p:ext uri="{BB962C8B-B14F-4D97-AF65-F5344CB8AC3E}">
        <p14:creationId xmlns:p14="http://schemas.microsoft.com/office/powerpoint/2010/main" val="15674096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5C83E6-ED41-4100-BE81-4906C6D4BF86}"/>
              </a:ext>
            </a:extLst>
          </p:cNvPr>
          <p:cNvPicPr>
            <a:picLocks noChangeAspect="1"/>
          </p:cNvPicPr>
          <p:nvPr/>
        </p:nvPicPr>
        <p:blipFill>
          <a:blip r:embed="rId3"/>
          <a:stretch>
            <a:fillRect/>
          </a:stretch>
        </p:blipFill>
        <p:spPr>
          <a:xfrm>
            <a:off x="11983" y="0"/>
            <a:ext cx="12168033" cy="6858000"/>
          </a:xfrm>
          <a:prstGeom prst="rect">
            <a:avLst/>
          </a:prstGeom>
        </p:spPr>
      </p:pic>
      <p:pic>
        <p:nvPicPr>
          <p:cNvPr id="4" name="Picture 3" descr="Service Opportunities | Lions Club of Denver">
            <a:extLst>
              <a:ext uri="{FF2B5EF4-FFF2-40B4-BE49-F238E27FC236}">
                <a16:creationId xmlns:a16="http://schemas.microsoft.com/office/drawing/2014/main" id="{E12EBBFD-C45A-4921-9A58-F9C52C132CC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1679974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B7ABCE6-F559-46D0-BC61-80E82F18EBEE}"/>
              </a:ext>
            </a:extLst>
          </p:cNvPr>
          <p:cNvPicPr>
            <a:picLocks noChangeAspect="1"/>
          </p:cNvPicPr>
          <p:nvPr/>
        </p:nvPicPr>
        <p:blipFill>
          <a:blip r:embed="rId3"/>
          <a:stretch>
            <a:fillRect/>
          </a:stretch>
        </p:blipFill>
        <p:spPr>
          <a:xfrm>
            <a:off x="0" y="2781"/>
            <a:ext cx="12192000" cy="6852438"/>
          </a:xfrm>
          <a:prstGeom prst="rect">
            <a:avLst/>
          </a:prstGeom>
        </p:spPr>
      </p:pic>
      <p:pic>
        <p:nvPicPr>
          <p:cNvPr id="4" name="Picture 3" descr="Service Opportunities | Lions Club of Denver">
            <a:extLst>
              <a:ext uri="{FF2B5EF4-FFF2-40B4-BE49-F238E27FC236}">
                <a16:creationId xmlns:a16="http://schemas.microsoft.com/office/drawing/2014/main" id="{F09EB0D5-518F-4B2E-917E-FF98D822BC1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607564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2F0BDA-FF86-4CD2-A70D-A4DBDF9D5C5A}"/>
              </a:ext>
            </a:extLst>
          </p:cNvPr>
          <p:cNvPicPr>
            <a:picLocks noChangeAspect="1"/>
          </p:cNvPicPr>
          <p:nvPr/>
        </p:nvPicPr>
        <p:blipFill>
          <a:blip r:embed="rId3"/>
          <a:stretch>
            <a:fillRect/>
          </a:stretch>
        </p:blipFill>
        <p:spPr>
          <a:xfrm>
            <a:off x="0" y="27172"/>
            <a:ext cx="12192000" cy="6803656"/>
          </a:xfrm>
          <a:prstGeom prst="rect">
            <a:avLst/>
          </a:prstGeom>
        </p:spPr>
      </p:pic>
      <p:pic>
        <p:nvPicPr>
          <p:cNvPr id="4" name="Picture 3" descr="Service Opportunities | Lions Club of Denver">
            <a:extLst>
              <a:ext uri="{FF2B5EF4-FFF2-40B4-BE49-F238E27FC236}">
                <a16:creationId xmlns:a16="http://schemas.microsoft.com/office/drawing/2014/main" id="{9D7D4B36-0C89-4330-98C0-CB18EE242EF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ellipse">
            <a:avLst/>
          </a:prstGeom>
          <a:ln w="952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58026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1F4984-D7D2-4C1C-AE47-0C1CDF5EAC4D}"/>
              </a:ext>
            </a:extLst>
          </p:cNvPr>
          <p:cNvPicPr>
            <a:picLocks noChangeAspect="1"/>
          </p:cNvPicPr>
          <p:nvPr/>
        </p:nvPicPr>
        <p:blipFill>
          <a:blip r:embed="rId3"/>
          <a:stretch>
            <a:fillRect/>
          </a:stretch>
        </p:blipFill>
        <p:spPr>
          <a:xfrm>
            <a:off x="0" y="7743"/>
            <a:ext cx="12192000" cy="6842514"/>
          </a:xfrm>
          <a:prstGeom prst="rect">
            <a:avLst/>
          </a:prstGeom>
        </p:spPr>
      </p:pic>
      <p:pic>
        <p:nvPicPr>
          <p:cNvPr id="4" name="Picture 3" descr="Service Opportunities | Lions Club of Denver">
            <a:extLst>
              <a:ext uri="{FF2B5EF4-FFF2-40B4-BE49-F238E27FC236}">
                <a16:creationId xmlns:a16="http://schemas.microsoft.com/office/drawing/2014/main" id="{DB669A25-4A8D-47E6-B2D1-EB27C385095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1245850" y="5861049"/>
            <a:ext cx="812547" cy="837235"/>
          </a:xfrm>
          <a:prstGeom prst="rect">
            <a:avLst/>
          </a:prstGeom>
          <a:noFill/>
          <a:ln>
            <a:noFill/>
          </a:ln>
        </p:spPr>
      </p:pic>
    </p:spTree>
    <p:extLst>
      <p:ext uri="{BB962C8B-B14F-4D97-AF65-F5344CB8AC3E}">
        <p14:creationId xmlns:p14="http://schemas.microsoft.com/office/powerpoint/2010/main" val="2953070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BAF02E-CA5D-4E33-9081-40F99AF569C6}"/>
              </a:ext>
            </a:extLst>
          </p:cNvPr>
          <p:cNvPicPr>
            <a:picLocks noChangeAspect="1"/>
          </p:cNvPicPr>
          <p:nvPr/>
        </p:nvPicPr>
        <p:blipFill>
          <a:blip r:embed="rId3"/>
          <a:stretch>
            <a:fillRect/>
          </a:stretch>
        </p:blipFill>
        <p:spPr>
          <a:xfrm>
            <a:off x="31253" y="0"/>
            <a:ext cx="12129495" cy="6858000"/>
          </a:xfrm>
          <a:prstGeom prst="rect">
            <a:avLst/>
          </a:prstGeom>
        </p:spPr>
      </p:pic>
      <p:pic>
        <p:nvPicPr>
          <p:cNvPr id="4" name="Picture 3" descr="Service Opportunities | Lions Club of Denver">
            <a:extLst>
              <a:ext uri="{FF2B5EF4-FFF2-40B4-BE49-F238E27FC236}">
                <a16:creationId xmlns:a16="http://schemas.microsoft.com/office/drawing/2014/main" id="{23B18953-5704-45A1-8E78-6D471830474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895055" y="726080"/>
            <a:ext cx="2401888" cy="2305367"/>
          </a:xfrm>
          <a:prstGeom prst="ellipse">
            <a:avLst/>
          </a:prstGeom>
          <a:ln w="12700" cap="rnd">
            <a:solidFill>
              <a:srgbClr val="FFCC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16A8556E-A1D7-46FF-99D5-CACC283122F5}"/>
              </a:ext>
            </a:extLst>
          </p:cNvPr>
          <p:cNvSpPr txBox="1"/>
          <p:nvPr/>
        </p:nvSpPr>
        <p:spPr>
          <a:xfrm>
            <a:off x="31252" y="4562260"/>
            <a:ext cx="12281923" cy="1569660"/>
          </a:xfrm>
          <a:prstGeom prst="rect">
            <a:avLst/>
          </a:prstGeom>
          <a:noFill/>
        </p:spPr>
        <p:txBody>
          <a:bodyPr wrap="square" rtlCol="0">
            <a:spAutoFit/>
          </a:bodyPr>
          <a:lstStyle/>
          <a:p>
            <a:pPr algn="ctr"/>
            <a:r>
              <a:rPr lang="en-US" sz="2400" b="1" dirty="0">
                <a:solidFill>
                  <a:schemeClr val="accent4">
                    <a:lumMod val="20000"/>
                    <a:lumOff val="80000"/>
                  </a:schemeClr>
                </a:solidFill>
                <a:effectLst>
                  <a:outerShdw blurRad="38100" dist="38100" dir="2700000" algn="tl">
                    <a:srgbClr val="000000">
                      <a:alpha val="43137"/>
                    </a:srgbClr>
                  </a:outerShdw>
                </a:effectLst>
              </a:rPr>
              <a:t>PDG Mark W. Roth</a:t>
            </a:r>
          </a:p>
          <a:p>
            <a:pPr algn="ctr"/>
            <a:r>
              <a:rPr lang="en-US" sz="2400" b="1" dirty="0">
                <a:solidFill>
                  <a:schemeClr val="accent4">
                    <a:lumMod val="20000"/>
                    <a:lumOff val="80000"/>
                  </a:schemeClr>
                </a:solidFill>
                <a:effectLst>
                  <a:outerShdw blurRad="38100" dist="38100" dir="2700000" algn="tl">
                    <a:srgbClr val="000000">
                      <a:alpha val="43137"/>
                    </a:srgbClr>
                  </a:outerShdw>
                </a:effectLst>
              </a:rPr>
              <a:t>MD2 – GMT Coordinator</a:t>
            </a:r>
          </a:p>
          <a:p>
            <a:pPr algn="ctr"/>
            <a:r>
              <a:rPr lang="en-US" sz="2400" b="1" dirty="0">
                <a:solidFill>
                  <a:schemeClr val="accent4">
                    <a:lumMod val="20000"/>
                    <a:lumOff val="80000"/>
                  </a:schemeClr>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MarkWRoth@aol.com</a:t>
            </a:r>
            <a:endParaRPr lang="en-US" sz="2400" b="1" dirty="0">
              <a:solidFill>
                <a:schemeClr val="accent4">
                  <a:lumMod val="20000"/>
                  <a:lumOff val="80000"/>
                </a:schemeClr>
              </a:solidFill>
              <a:effectLst>
                <a:outerShdw blurRad="38100" dist="38100" dir="2700000" algn="tl">
                  <a:srgbClr val="000000">
                    <a:alpha val="43137"/>
                  </a:srgbClr>
                </a:outerShdw>
              </a:effectLst>
            </a:endParaRPr>
          </a:p>
          <a:p>
            <a:pPr algn="ctr"/>
            <a:r>
              <a:rPr lang="en-US" sz="2400" b="1" dirty="0">
                <a:solidFill>
                  <a:schemeClr val="accent4">
                    <a:lumMod val="20000"/>
                    <a:lumOff val="80000"/>
                  </a:schemeClr>
                </a:solidFill>
                <a:effectLst>
                  <a:outerShdw blurRad="38100" dist="38100" dir="2700000" algn="tl">
                    <a:srgbClr val="000000">
                      <a:alpha val="43137"/>
                    </a:srgbClr>
                  </a:outerShdw>
                </a:effectLst>
              </a:rPr>
              <a:t>713.962.4194</a:t>
            </a:r>
          </a:p>
        </p:txBody>
      </p:sp>
    </p:spTree>
    <p:extLst>
      <p:ext uri="{BB962C8B-B14F-4D97-AF65-F5344CB8AC3E}">
        <p14:creationId xmlns:p14="http://schemas.microsoft.com/office/powerpoint/2010/main" val="27687012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9092</TotalTime>
  <Words>2325</Words>
  <Application>Microsoft Office PowerPoint</Application>
  <PresentationFormat>Widescreen</PresentationFormat>
  <Paragraphs>170</Paragraphs>
  <Slides>26</Slides>
  <Notes>26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PowerPoint Presentation</vt:lpstr>
      <vt:lpstr>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Roth</dc:creator>
  <cp:lastModifiedBy>Mark Roth</cp:lastModifiedBy>
  <cp:revision>31</cp:revision>
  <dcterms:created xsi:type="dcterms:W3CDTF">2019-10-15T15:12:47Z</dcterms:created>
  <dcterms:modified xsi:type="dcterms:W3CDTF">2021-02-01T17:18:14Z</dcterms:modified>
</cp:coreProperties>
</file>