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3"/>
  </p:notesMasterIdLst>
  <p:sldIdLst>
    <p:sldId id="283" r:id="rId3"/>
    <p:sldId id="275" r:id="rId4"/>
    <p:sldId id="268" r:id="rId5"/>
    <p:sldId id="259" r:id="rId6"/>
    <p:sldId id="263" r:id="rId7"/>
    <p:sldId id="261" r:id="rId8"/>
    <p:sldId id="264" r:id="rId9"/>
    <p:sldId id="276" r:id="rId10"/>
    <p:sldId id="272" r:id="rId11"/>
    <p:sldId id="265" r:id="rId12"/>
    <p:sldId id="262" r:id="rId13"/>
    <p:sldId id="288" r:id="rId14"/>
    <p:sldId id="285" r:id="rId15"/>
    <p:sldId id="277" r:id="rId16"/>
    <p:sldId id="260" r:id="rId17"/>
    <p:sldId id="280" r:id="rId18"/>
    <p:sldId id="273" r:id="rId19"/>
    <p:sldId id="287" r:id="rId20"/>
    <p:sldId id="281" r:id="rId21"/>
    <p:sldId id="282"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2792"/>
    <a:srgbClr val="492688"/>
    <a:srgbClr val="1403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02" autoAdjust="0"/>
    <p:restoredTop sz="74063" autoAdjust="0"/>
  </p:normalViewPr>
  <p:slideViewPr>
    <p:cSldViewPr snapToGrid="0">
      <p:cViewPr>
        <p:scale>
          <a:sx n="76" d="100"/>
          <a:sy n="76" d="100"/>
        </p:scale>
        <p:origin x="1902" y="201"/>
      </p:cViewPr>
      <p:guideLst/>
    </p:cSldViewPr>
  </p:slid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2711EC-9C0C-415D-A8F0-2DBA2EF64FD8}" type="datetimeFigureOut">
              <a:rPr lang="en-US" smtClean="0"/>
              <a:t>2/1/2021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7813BD-DF0D-469A-AADD-811C3F5B6B28}" type="slidenum">
              <a:rPr lang="en-US" smtClean="0"/>
              <a:t>‹#›</a:t>
            </a:fld>
            <a:endParaRPr lang="en-US"/>
          </a:p>
        </p:txBody>
      </p:sp>
    </p:spTree>
    <p:extLst>
      <p:ext uri="{BB962C8B-B14F-4D97-AF65-F5344CB8AC3E}">
        <p14:creationId xmlns:p14="http://schemas.microsoft.com/office/powerpoint/2010/main" val="22820971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Engagement is the key to member satisfaction.  A high level of member engagement will translate into stronger member retention.  So today, we will talk about ways to get and keep members engaged in the Club.</a:t>
            </a:r>
          </a:p>
        </p:txBody>
      </p:sp>
      <p:sp>
        <p:nvSpPr>
          <p:cNvPr id="4" name="Slide Number Placeholder 3"/>
          <p:cNvSpPr>
            <a:spLocks noGrp="1"/>
          </p:cNvSpPr>
          <p:nvPr>
            <p:ph type="sldNum" sz="quarter" idx="5"/>
          </p:nvPr>
        </p:nvSpPr>
        <p:spPr/>
        <p:txBody>
          <a:bodyPr/>
          <a:lstStyle/>
          <a:p>
            <a:fld id="{377813BD-DF0D-469A-AADD-811C3F5B6B28}" type="slidenum">
              <a:rPr lang="en-US" smtClean="0"/>
              <a:t>1</a:t>
            </a:fld>
            <a:endParaRPr lang="en-US" dirty="0"/>
          </a:p>
        </p:txBody>
      </p:sp>
    </p:spTree>
    <p:extLst>
      <p:ext uri="{BB962C8B-B14F-4D97-AF65-F5344CB8AC3E}">
        <p14:creationId xmlns:p14="http://schemas.microsoft.com/office/powerpoint/2010/main" val="13262312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goal of this presentation will be to help you understand </a:t>
            </a:r>
          </a:p>
          <a:p>
            <a:pPr marL="228600" indent="-228600">
              <a:buAutoNum type="arabicParenBoth"/>
            </a:pPr>
            <a:r>
              <a:rPr lang="en-US" dirty="0"/>
              <a:t>what motivates volunteers to join clubs, </a:t>
            </a:r>
          </a:p>
          <a:p>
            <a:pPr marL="228600" indent="-228600">
              <a:buAutoNum type="arabicParenBoth"/>
            </a:pPr>
            <a:r>
              <a:rPr lang="en-US" dirty="0"/>
              <a:t>where to find LCI materials to help you keep members motivated and engaged</a:t>
            </a:r>
          </a:p>
          <a:p>
            <a:pPr marL="228600" indent="-228600">
              <a:buAutoNum type="arabicParenBoth"/>
            </a:pPr>
            <a:r>
              <a:rPr lang="en-US" dirty="0"/>
              <a:t>how service can be a motivator, and </a:t>
            </a:r>
          </a:p>
          <a:p>
            <a:pPr marL="228600" indent="-228600">
              <a:buAutoNum type="arabicParenBoth"/>
            </a:pPr>
            <a:r>
              <a:rPr lang="en-US" dirty="0"/>
              <a:t> when to use certain tools to engage your members</a:t>
            </a:r>
          </a:p>
        </p:txBody>
      </p:sp>
      <p:sp>
        <p:nvSpPr>
          <p:cNvPr id="4" name="Slide Number Placeholder 3"/>
          <p:cNvSpPr>
            <a:spLocks noGrp="1"/>
          </p:cNvSpPr>
          <p:nvPr>
            <p:ph type="sldNum" sz="quarter" idx="10"/>
          </p:nvPr>
        </p:nvSpPr>
        <p:spPr/>
        <p:txBody>
          <a:bodyPr/>
          <a:lstStyle/>
          <a:p>
            <a:fld id="{377813BD-DF0D-469A-AADD-811C3F5B6B28}" type="slidenum">
              <a:rPr lang="en-US" smtClean="0"/>
              <a:t>2</a:t>
            </a:fld>
            <a:endParaRPr lang="en-US" dirty="0"/>
          </a:p>
        </p:txBody>
      </p:sp>
    </p:spTree>
    <p:extLst>
      <p:ext uri="{BB962C8B-B14F-4D97-AF65-F5344CB8AC3E}">
        <p14:creationId xmlns:p14="http://schemas.microsoft.com/office/powerpoint/2010/main" val="2542263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many reasons why people chose to join a Lions Club</a:t>
            </a:r>
          </a:p>
          <a:p>
            <a:pPr marL="228600" indent="-228600">
              <a:buAutoNum type="arabicParenBoth"/>
            </a:pPr>
            <a:r>
              <a:rPr lang="en-US" dirty="0"/>
              <a:t>The want to make a difference</a:t>
            </a:r>
          </a:p>
          <a:p>
            <a:pPr marL="228600" indent="-228600">
              <a:buAutoNum type="arabicParenBoth"/>
            </a:pPr>
            <a:r>
              <a:rPr lang="en-US" dirty="0"/>
              <a:t>They are passionate about a specific cause</a:t>
            </a:r>
          </a:p>
          <a:p>
            <a:pPr marL="228600" indent="-228600">
              <a:buAutoNum type="arabicParenBoth"/>
            </a:pPr>
            <a:r>
              <a:rPr lang="en-US" dirty="0"/>
              <a:t>They are social</a:t>
            </a:r>
          </a:p>
          <a:p>
            <a:pPr marL="228600" indent="-228600">
              <a:buAutoNum type="arabicParenBoth"/>
            </a:pPr>
            <a:r>
              <a:rPr lang="en-US" dirty="0"/>
              <a:t>The want to develop skills that translate in the workplace</a:t>
            </a:r>
          </a:p>
          <a:p>
            <a:pPr marL="228600" indent="-228600">
              <a:buAutoNum type="arabicParenBoth"/>
            </a:pPr>
            <a:r>
              <a:rPr lang="en-US" dirty="0"/>
              <a:t>The network with others</a:t>
            </a:r>
          </a:p>
          <a:p>
            <a:pPr marL="228600" indent="-228600">
              <a:buAutoNum type="arabicParenBoth"/>
            </a:pPr>
            <a:endParaRPr lang="en-US" dirty="0"/>
          </a:p>
          <a:p>
            <a:pPr marL="0" indent="0">
              <a:buNone/>
            </a:pPr>
            <a:r>
              <a:rPr lang="en-US" dirty="0"/>
              <a:t>It is important to recognize what drives our members away, too – Conflicts, not making a difference, no sense of belonging, little recognition or appreciation and others</a:t>
            </a:r>
          </a:p>
        </p:txBody>
      </p:sp>
      <p:sp>
        <p:nvSpPr>
          <p:cNvPr id="4" name="Slide Number Placeholder 3"/>
          <p:cNvSpPr>
            <a:spLocks noGrp="1"/>
          </p:cNvSpPr>
          <p:nvPr>
            <p:ph type="sldNum" sz="quarter" idx="10"/>
          </p:nvPr>
        </p:nvSpPr>
        <p:spPr/>
        <p:txBody>
          <a:bodyPr/>
          <a:lstStyle/>
          <a:p>
            <a:fld id="{377813BD-DF0D-469A-AADD-811C3F5B6B28}" type="slidenum">
              <a:rPr lang="en-US" smtClean="0"/>
              <a:t>3</a:t>
            </a:fld>
            <a:endParaRPr lang="en-US" dirty="0"/>
          </a:p>
        </p:txBody>
      </p:sp>
    </p:spTree>
    <p:extLst>
      <p:ext uri="{BB962C8B-B14F-4D97-AF65-F5344CB8AC3E}">
        <p14:creationId xmlns:p14="http://schemas.microsoft.com/office/powerpoint/2010/main" val="1680936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Find your Clubs’ identity – Attendance v. Service.  Discuss this with your members so you identify what you need to do to get where you all want to be.</a:t>
            </a:r>
          </a:p>
          <a:p>
            <a:endParaRPr lang="en-US" dirty="0"/>
          </a:p>
          <a:p>
            <a:r>
              <a:rPr lang="en-US" dirty="0"/>
              <a:t>Know which is more important – serving or attending meetings </a:t>
            </a:r>
            <a:r>
              <a:rPr lang="en-US" dirty="0">
                <a:sym typeface="Wingdings" panose="05000000000000000000" pitchFamily="2" charset="2"/>
              </a:rPr>
              <a:t> what is important to the Club, then that is where you need to focus.  These are the attributes of engaged, satisfied Lions – those at less risk of attrition</a:t>
            </a:r>
          </a:p>
          <a:p>
            <a:pPr marL="228600" indent="-228600">
              <a:buAutoNum type="arabicParenBoth"/>
            </a:pPr>
            <a:r>
              <a:rPr lang="en-US" dirty="0">
                <a:sym typeface="Wingdings" panose="05000000000000000000" pitchFamily="2" charset="2"/>
              </a:rPr>
              <a:t>Eager and enthusiastic</a:t>
            </a:r>
          </a:p>
          <a:p>
            <a:pPr marL="228600" indent="-228600">
              <a:buAutoNum type="arabicParenBoth"/>
            </a:pPr>
            <a:r>
              <a:rPr lang="en-US" dirty="0">
                <a:sym typeface="Wingdings" panose="05000000000000000000" pitchFamily="2" charset="2"/>
              </a:rPr>
              <a:t>Enjoying fellowship</a:t>
            </a:r>
          </a:p>
          <a:p>
            <a:pPr marL="228600" indent="-228600">
              <a:buAutoNum type="arabicParenBoth"/>
            </a:pPr>
            <a:r>
              <a:rPr lang="en-US" dirty="0">
                <a:sym typeface="Wingdings" panose="05000000000000000000" pitchFamily="2" charset="2"/>
              </a:rPr>
              <a:t>Respect and appreciation</a:t>
            </a:r>
          </a:p>
          <a:p>
            <a:pPr marL="228600" indent="-228600">
              <a:buAutoNum type="arabicParenBoth"/>
            </a:pPr>
            <a:r>
              <a:rPr lang="en-US" dirty="0">
                <a:sym typeface="Wingdings" panose="05000000000000000000" pitchFamily="2" charset="2"/>
              </a:rPr>
              <a:t>Proud of service</a:t>
            </a:r>
          </a:p>
          <a:p>
            <a:pPr marL="228600" indent="-228600">
              <a:buAutoNum type="arabicParenBoth"/>
            </a:pPr>
            <a:endParaRPr lang="en-US" dirty="0"/>
          </a:p>
        </p:txBody>
      </p:sp>
      <p:sp>
        <p:nvSpPr>
          <p:cNvPr id="4" name="Slide Number Placeholder 3"/>
          <p:cNvSpPr>
            <a:spLocks noGrp="1"/>
          </p:cNvSpPr>
          <p:nvPr>
            <p:ph type="sldNum" sz="quarter" idx="10"/>
          </p:nvPr>
        </p:nvSpPr>
        <p:spPr/>
        <p:txBody>
          <a:bodyPr/>
          <a:lstStyle/>
          <a:p>
            <a:fld id="{377813BD-DF0D-469A-AADD-811C3F5B6B28}" type="slidenum">
              <a:rPr lang="en-US" smtClean="0"/>
              <a:t>4</a:t>
            </a:fld>
            <a:endParaRPr lang="en-US" dirty="0"/>
          </a:p>
        </p:txBody>
      </p:sp>
    </p:spTree>
    <p:extLst>
      <p:ext uri="{BB962C8B-B14F-4D97-AF65-F5344CB8AC3E}">
        <p14:creationId xmlns:p14="http://schemas.microsoft.com/office/powerpoint/2010/main" val="42100256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ea typeface="ヒラギノ角ゴ Pro W3" pitchFamily="125" charset="-128"/>
              </a:rPr>
              <a:t>As you plan to improve your Club’s level of connection or engagement, consider the resources from LCI</a:t>
            </a:r>
          </a:p>
          <a:p>
            <a:pPr marL="228600" indent="-228600">
              <a:buAutoNum type="arabicParenBoth"/>
            </a:pPr>
            <a:r>
              <a:rPr lang="en-US" altLang="en-US" dirty="0">
                <a:ea typeface="ヒラギノ角ゴ Pro W3" pitchFamily="125" charset="-128"/>
              </a:rPr>
              <a:t>Member Satisfaction Survey</a:t>
            </a:r>
          </a:p>
          <a:p>
            <a:pPr marL="228600" indent="-228600">
              <a:buAutoNum type="arabicParenBoth"/>
            </a:pPr>
            <a:r>
              <a:rPr lang="en-US" altLang="en-US" dirty="0">
                <a:ea typeface="ヒラギノ角ゴ Pro W3" pitchFamily="125" charset="-128"/>
              </a:rPr>
              <a:t>Blueprint for a Stronger Club</a:t>
            </a:r>
          </a:p>
          <a:p>
            <a:pPr marL="228600" indent="-228600">
              <a:buAutoNum type="arabicParenBoth"/>
            </a:pPr>
            <a:r>
              <a:rPr lang="en-US" altLang="en-US" dirty="0">
                <a:ea typeface="ヒラギノ角ゴ Pro W3" pitchFamily="125" charset="-128"/>
              </a:rPr>
              <a:t>Club Quality Initiative</a:t>
            </a:r>
          </a:p>
          <a:p>
            <a:pPr marL="228600" indent="-228600">
              <a:buAutoNum type="arabicParenBoth"/>
            </a:pPr>
            <a:r>
              <a:rPr lang="en-US" altLang="en-US" dirty="0">
                <a:ea typeface="ヒラギノ角ゴ Pro W3" pitchFamily="125" charset="-128"/>
              </a:rPr>
              <a:t>You Club, Your Way</a:t>
            </a:r>
          </a:p>
          <a:p>
            <a:pPr marL="228600" indent="-228600">
              <a:buAutoNum type="arabicParenBoth"/>
            </a:pPr>
            <a:r>
              <a:rPr lang="en-US" altLang="en-US" dirty="0">
                <a:ea typeface="ヒラギノ角ゴ Pro W3" pitchFamily="125" charset="-128"/>
              </a:rPr>
              <a:t>NAMI Resources</a:t>
            </a:r>
          </a:p>
          <a:p>
            <a:pPr marL="228600" indent="-228600">
              <a:buAutoNum type="arabicParenBoth"/>
            </a:pPr>
            <a:endParaRPr lang="en-US" altLang="en-US" dirty="0">
              <a:ea typeface="ヒラギノ角ゴ Pro W3" pitchFamily="125" charset="-128"/>
            </a:endParaRPr>
          </a:p>
          <a:p>
            <a:pPr marL="0" indent="0">
              <a:buNone/>
            </a:pPr>
            <a:r>
              <a:rPr lang="en-US" altLang="en-US" dirty="0">
                <a:ea typeface="ヒラギノ角ゴ Pro W3" pitchFamily="125" charset="-128"/>
              </a:rPr>
              <a:t>Explore the leadership, membership and service materials on-line.</a:t>
            </a:r>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57066" indent="-291179" eaLnBrk="0" hangingPunct="0">
              <a:spcBef>
                <a:spcPct val="30000"/>
              </a:spcBef>
              <a:defRPr sz="1200">
                <a:solidFill>
                  <a:schemeClr val="tx1"/>
                </a:solidFill>
                <a:latin typeface="Calibri" pitchFamily="34" charset="0"/>
                <a:ea typeface="ヒラギノ角ゴ Pro W3" pitchFamily="125" charset="-128"/>
              </a:defRPr>
            </a:lvl2pPr>
            <a:lvl3pPr marL="1164717" indent="-232943" eaLnBrk="0" hangingPunct="0">
              <a:spcBef>
                <a:spcPct val="30000"/>
              </a:spcBef>
              <a:defRPr sz="1200">
                <a:solidFill>
                  <a:schemeClr val="tx1"/>
                </a:solidFill>
                <a:latin typeface="Calibri" pitchFamily="34" charset="0"/>
                <a:ea typeface="ヒラギノ角ゴ Pro W3" pitchFamily="125" charset="-128"/>
              </a:defRPr>
            </a:lvl3pPr>
            <a:lvl4pPr marL="1630604" indent="-232943" eaLnBrk="0" hangingPunct="0">
              <a:spcBef>
                <a:spcPct val="30000"/>
              </a:spcBef>
              <a:defRPr sz="1200">
                <a:solidFill>
                  <a:schemeClr val="tx1"/>
                </a:solidFill>
                <a:latin typeface="Calibri" pitchFamily="34" charset="0"/>
                <a:ea typeface="ヒラギノ角ゴ Pro W3" pitchFamily="125" charset="-128"/>
              </a:defRPr>
            </a:lvl4pPr>
            <a:lvl5pPr marL="2096491" indent="-232943" eaLnBrk="0" hangingPunct="0">
              <a:spcBef>
                <a:spcPct val="30000"/>
              </a:spcBef>
              <a:defRPr sz="1200">
                <a:solidFill>
                  <a:schemeClr val="tx1"/>
                </a:solidFill>
                <a:latin typeface="Calibri" pitchFamily="34" charset="0"/>
                <a:ea typeface="ヒラギノ角ゴ Pro W3" pitchFamily="125" charset="-128"/>
              </a:defRPr>
            </a:lvl5pPr>
            <a:lvl6pPr marL="2562377" indent="-232943"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3028264" indent="-232943"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94151" indent="-232943"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960038" indent="-232943"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2209158D-3CE0-460C-938A-3C50B86A17CF}" type="slidenum">
              <a:rPr lang="en-US" altLang="en-US" smtClean="0">
                <a:solidFill>
                  <a:prstClr val="black"/>
                </a:solidFill>
              </a:rPr>
              <a:pPr eaLnBrk="1" hangingPunct="1">
                <a:spcBef>
                  <a:spcPct val="0"/>
                </a:spcBef>
              </a:pPr>
              <a:t>5</a:t>
            </a:fld>
            <a:endParaRPr lang="en-US" altLang="en-US">
              <a:solidFill>
                <a:prstClr val="black"/>
              </a:solidFill>
            </a:endParaRPr>
          </a:p>
        </p:txBody>
      </p:sp>
    </p:spTree>
    <p:extLst>
      <p:ext uri="{BB962C8B-B14F-4D97-AF65-F5344CB8AC3E}">
        <p14:creationId xmlns:p14="http://schemas.microsoft.com/office/powerpoint/2010/main" val="2393331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Community Needs Assessment will help you better understand the changing needs in your community.  If you find new areas to serve, you will encounter new friends and new potential members.</a:t>
            </a:r>
          </a:p>
          <a:p>
            <a:endParaRPr lang="en-US" dirty="0"/>
          </a:p>
          <a:p>
            <a:r>
              <a:rPr lang="en-US" dirty="0"/>
              <a:t>Look at how you are currently serving in your community – are there opportunities to work in new areas – that will build excitement and keep your Service Profile fresh</a:t>
            </a:r>
          </a:p>
        </p:txBody>
      </p:sp>
      <p:sp>
        <p:nvSpPr>
          <p:cNvPr id="4" name="Slide Number Placeholder 3"/>
          <p:cNvSpPr>
            <a:spLocks noGrp="1"/>
          </p:cNvSpPr>
          <p:nvPr>
            <p:ph type="sldNum" sz="quarter" idx="10"/>
          </p:nvPr>
        </p:nvSpPr>
        <p:spPr/>
        <p:txBody>
          <a:bodyPr/>
          <a:lstStyle/>
          <a:p>
            <a:fld id="{377813BD-DF0D-469A-AADD-811C3F5B6B28}" type="slidenum">
              <a:rPr lang="en-US" smtClean="0"/>
              <a:t>6</a:t>
            </a:fld>
            <a:endParaRPr lang="en-US"/>
          </a:p>
        </p:txBody>
      </p:sp>
    </p:spTree>
    <p:extLst>
      <p:ext uri="{BB962C8B-B14F-4D97-AF65-F5344CB8AC3E}">
        <p14:creationId xmlns:p14="http://schemas.microsoft.com/office/powerpoint/2010/main" val="3220831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Centennial Service Challenge provided 4 pillars of service to help Clubs identify new areas for their members to engage in service.  Numerous resources were created to help your club reach these new opportunities.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After the Centennial, LCI added Diabetes as a service focus and provided additional materials to learn how clubs could serve in this important area.</a:t>
            </a:r>
          </a:p>
        </p:txBody>
      </p:sp>
      <p:sp>
        <p:nvSpPr>
          <p:cNvPr id="4" name="Slide Number Placeholder 3"/>
          <p:cNvSpPr>
            <a:spLocks noGrp="1"/>
          </p:cNvSpPr>
          <p:nvPr>
            <p:ph type="sldNum" sz="quarter" idx="10"/>
          </p:nvPr>
        </p:nvSpPr>
        <p:spPr/>
        <p:txBody>
          <a:bodyPr/>
          <a:lstStyle/>
          <a:p>
            <a:fld id="{377813BD-DF0D-469A-AADD-811C3F5B6B28}" type="slidenum">
              <a:rPr lang="en-US" smtClean="0"/>
              <a:t>7</a:t>
            </a:fld>
            <a:endParaRPr lang="en-US"/>
          </a:p>
        </p:txBody>
      </p:sp>
    </p:spTree>
    <p:extLst>
      <p:ext uri="{BB962C8B-B14F-4D97-AF65-F5344CB8AC3E}">
        <p14:creationId xmlns:p14="http://schemas.microsoft.com/office/powerpoint/2010/main" val="3106920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easiest ways to get your members engaged is to ask for their input.</a:t>
            </a:r>
          </a:p>
          <a:p>
            <a:endParaRPr lang="en-US" dirty="0"/>
          </a:p>
          <a:p>
            <a:r>
              <a:rPr lang="en-US" dirty="0"/>
              <a:t>Ask your members for ideas for the Club to consider.</a:t>
            </a:r>
          </a:p>
          <a:p>
            <a:endParaRPr lang="en-US" dirty="0"/>
          </a:p>
          <a:p>
            <a:r>
              <a:rPr lang="en-US" dirty="0"/>
              <a:t>Service is service – the only change we have in this pandemic is to find our ‘means” for delivering service.</a:t>
            </a:r>
          </a:p>
          <a:p>
            <a:endParaRPr lang="en-US" dirty="0"/>
          </a:p>
          <a:p>
            <a:r>
              <a:rPr lang="en-US" dirty="0"/>
              <a:t>Consider the “70-20-10” Rule for setting your Club’s Service projects – where 10% of your service might be in truly creative ways for your Club</a:t>
            </a:r>
          </a:p>
        </p:txBody>
      </p:sp>
      <p:sp>
        <p:nvSpPr>
          <p:cNvPr id="4" name="Slide Number Placeholder 3"/>
          <p:cNvSpPr>
            <a:spLocks noGrp="1"/>
          </p:cNvSpPr>
          <p:nvPr>
            <p:ph type="sldNum" sz="quarter" idx="10"/>
          </p:nvPr>
        </p:nvSpPr>
        <p:spPr/>
        <p:txBody>
          <a:bodyPr/>
          <a:lstStyle/>
          <a:p>
            <a:fld id="{377813BD-DF0D-469A-AADD-811C3F5B6B28}" type="slidenum">
              <a:rPr lang="en-US" smtClean="0"/>
              <a:t>8</a:t>
            </a:fld>
            <a:endParaRPr lang="en-US"/>
          </a:p>
        </p:txBody>
      </p:sp>
    </p:spTree>
    <p:extLst>
      <p:ext uri="{BB962C8B-B14F-4D97-AF65-F5344CB8AC3E}">
        <p14:creationId xmlns:p14="http://schemas.microsoft.com/office/powerpoint/2010/main" val="17928641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In looking for areas to serve – ASK your members.</a:t>
            </a:r>
          </a:p>
          <a:p>
            <a:pPr>
              <a:defRPr/>
            </a:pPr>
            <a:endParaRPr lang="en-US" dirty="0"/>
          </a:p>
          <a:p>
            <a:pPr>
              <a:defRPr/>
            </a:pPr>
            <a:r>
              <a:rPr lang="en-US" dirty="0"/>
              <a:t>Encourage them to reach outside the comfort-zone – look for new opportunities</a:t>
            </a:r>
          </a:p>
          <a:p>
            <a:pPr>
              <a:defRPr/>
            </a:pPr>
            <a:endParaRPr lang="en-US" dirty="0"/>
          </a:p>
          <a:p>
            <a:pPr>
              <a:defRPr/>
            </a:pPr>
            <a:r>
              <a:rPr lang="en-US" dirty="0"/>
              <a:t>Look at partnering with other groups to reach new areas and serve in new ways</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9</a:t>
            </a:fld>
            <a:endParaRPr lang="en-US" altLang="en-US">
              <a:solidFill>
                <a:prstClr val="black"/>
              </a:solidFill>
            </a:endParaRPr>
          </a:p>
        </p:txBody>
      </p:sp>
    </p:spTree>
    <p:extLst>
      <p:ext uri="{BB962C8B-B14F-4D97-AF65-F5344CB8AC3E}">
        <p14:creationId xmlns:p14="http://schemas.microsoft.com/office/powerpoint/2010/main" val="2567427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Last year, the North American Membership Initiative compiled a list of “100 Service Ideas” to help clubs struggling to get ideas for new service projects.</a:t>
            </a:r>
          </a:p>
          <a:p>
            <a:endParaRPr lang="en-US" dirty="0"/>
          </a:p>
          <a:p>
            <a:r>
              <a:rPr lang="en-US" dirty="0"/>
              <a:t>You don’t have to build a health clinic – not every club can do that.  But there IS a service project just right for your club.</a:t>
            </a:r>
          </a:p>
          <a:p>
            <a:endParaRPr lang="en-US" dirty="0"/>
          </a:p>
          <a:p>
            <a:r>
              <a:rPr lang="en-US" dirty="0"/>
              <a:t>Not every Lion is shut-in and avoiding human contact – many are rolling up their sleeves and serving on the front line.  BUT, many are severely limiting their interaction with others.  There are projects appropriate for everyone.</a:t>
            </a:r>
          </a:p>
          <a:p>
            <a:pPr marL="228600" indent="-228600">
              <a:buAutoNum type="arabicParenBoth"/>
            </a:pPr>
            <a:r>
              <a:rPr lang="en-US" dirty="0"/>
              <a:t>Feeding the homeless – some Lions will work the service line; others might just pick up/drop off food supplies</a:t>
            </a:r>
          </a:p>
          <a:p>
            <a:pPr marL="228600" indent="-228600">
              <a:buAutoNum type="arabicParenBoth"/>
            </a:pPr>
            <a:r>
              <a:rPr lang="en-US" dirty="0"/>
              <a:t>Reading to a nursing home resident or blind person over the phone</a:t>
            </a:r>
          </a:p>
          <a:p>
            <a:pPr marL="228600" indent="-228600">
              <a:buAutoNum type="arabicParenBoth"/>
            </a:pPr>
            <a:r>
              <a:rPr lang="en-US" dirty="0"/>
              <a:t>Phone Tree Chair – calling members, wellness check calling on the elderly, etc. </a:t>
            </a:r>
          </a:p>
          <a:p>
            <a:pPr marL="228600" indent="-228600">
              <a:buAutoNum type="arabicParenBoth"/>
            </a:pPr>
            <a:endParaRPr lang="en-US" dirty="0"/>
          </a:p>
        </p:txBody>
      </p:sp>
      <p:sp>
        <p:nvSpPr>
          <p:cNvPr id="4" name="Slide Number Placeholder 3"/>
          <p:cNvSpPr>
            <a:spLocks noGrp="1"/>
          </p:cNvSpPr>
          <p:nvPr>
            <p:ph type="sldNum" sz="quarter" idx="10"/>
          </p:nvPr>
        </p:nvSpPr>
        <p:spPr/>
        <p:txBody>
          <a:bodyPr/>
          <a:lstStyle/>
          <a:p>
            <a:fld id="{377813BD-DF0D-469A-AADD-811C3F5B6B28}" type="slidenum">
              <a:rPr lang="en-US" smtClean="0"/>
              <a:t>10</a:t>
            </a:fld>
            <a:endParaRPr lang="en-US"/>
          </a:p>
        </p:txBody>
      </p:sp>
    </p:spTree>
    <p:extLst>
      <p:ext uri="{BB962C8B-B14F-4D97-AF65-F5344CB8AC3E}">
        <p14:creationId xmlns:p14="http://schemas.microsoft.com/office/powerpoint/2010/main" val="2978500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Lions are serving everywhere …. Despite the pandemic</a:t>
            </a:r>
          </a:p>
          <a:p>
            <a:endParaRPr lang="en-US" dirty="0"/>
          </a:p>
          <a:p>
            <a:pPr marL="228600" indent="-228600">
              <a:buAutoNum type="arabicParenBoth"/>
            </a:pPr>
            <a:r>
              <a:rPr lang="en-US" dirty="0"/>
              <a:t>Food deliveries to nonprofit homes </a:t>
            </a:r>
          </a:p>
          <a:p>
            <a:pPr marL="228600" indent="-228600">
              <a:buAutoNum type="arabicParenBoth"/>
            </a:pPr>
            <a:r>
              <a:rPr lang="en-US" dirty="0"/>
              <a:t>Honoring an elderly veteran with a drive-by parade on his street</a:t>
            </a:r>
          </a:p>
          <a:p>
            <a:pPr marL="228600" indent="-228600">
              <a:buAutoNum type="arabicParenBoth"/>
            </a:pPr>
            <a:r>
              <a:rPr lang="en-US" dirty="0"/>
              <a:t>A drive-by Catfish fry fundraiser</a:t>
            </a:r>
          </a:p>
          <a:p>
            <a:pPr marL="228600" indent="-228600">
              <a:buAutoNum type="arabicParenBoth"/>
            </a:pPr>
            <a:r>
              <a:rPr lang="en-US" dirty="0"/>
              <a:t>Tree planting</a:t>
            </a:r>
          </a:p>
          <a:p>
            <a:pPr marL="228600" indent="-228600">
              <a:buAutoNum type="arabicParenBoth"/>
            </a:pPr>
            <a:r>
              <a:rPr lang="en-US" dirty="0"/>
              <a:t>Neighborhood or park clean up</a:t>
            </a:r>
          </a:p>
        </p:txBody>
      </p:sp>
      <p:sp>
        <p:nvSpPr>
          <p:cNvPr id="4" name="Slide Number Placeholder 3"/>
          <p:cNvSpPr>
            <a:spLocks noGrp="1"/>
          </p:cNvSpPr>
          <p:nvPr>
            <p:ph type="sldNum" sz="quarter" idx="10"/>
          </p:nvPr>
        </p:nvSpPr>
        <p:spPr/>
        <p:txBody>
          <a:bodyPr/>
          <a:lstStyle/>
          <a:p>
            <a:fld id="{377813BD-DF0D-469A-AADD-811C3F5B6B28}" type="slidenum">
              <a:rPr lang="en-US" smtClean="0"/>
              <a:t>11</a:t>
            </a:fld>
            <a:endParaRPr lang="en-US"/>
          </a:p>
        </p:txBody>
      </p:sp>
    </p:spTree>
    <p:extLst>
      <p:ext uri="{BB962C8B-B14F-4D97-AF65-F5344CB8AC3E}">
        <p14:creationId xmlns:p14="http://schemas.microsoft.com/office/powerpoint/2010/main" val="23734781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Communication is critical – since we may not be meeting regularly – Communicate with your community so they know what you are doing and may be available to help with their needs. Consider pulling a committee together to work on your Club’s social media presence.</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12</a:t>
            </a:fld>
            <a:endParaRPr lang="en-US" altLang="en-US">
              <a:solidFill>
                <a:prstClr val="black"/>
              </a:solidFill>
            </a:endParaRPr>
          </a:p>
        </p:txBody>
      </p:sp>
    </p:spTree>
    <p:extLst>
      <p:ext uri="{BB962C8B-B14F-4D97-AF65-F5344CB8AC3E}">
        <p14:creationId xmlns:p14="http://schemas.microsoft.com/office/powerpoint/2010/main" val="3230112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Communicate with your members – keep them connected to the Club. Consider setting up a call tree to ensure that each member receives a “wellness” call at least monthly,  If you don’t already have a District or Club Newsletter, consider putting one together.  Not just informational to keep members updated on what is happening in your Club, it also lets them know that the Club cares about them.</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13</a:t>
            </a:fld>
            <a:endParaRPr lang="en-US" altLang="en-US">
              <a:solidFill>
                <a:prstClr val="black"/>
              </a:solidFill>
            </a:endParaRPr>
          </a:p>
        </p:txBody>
      </p:sp>
    </p:spTree>
    <p:extLst>
      <p:ext uri="{BB962C8B-B14F-4D97-AF65-F5344CB8AC3E}">
        <p14:creationId xmlns:p14="http://schemas.microsoft.com/office/powerpoint/2010/main" val="38674114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Take the opportunity to update your Club’s member information.  Make sure that all your members have a current roster of member information</a:t>
            </a:r>
          </a:p>
        </p:txBody>
      </p:sp>
      <p:sp>
        <p:nvSpPr>
          <p:cNvPr id="4" name="Slide Number Placeholder 3"/>
          <p:cNvSpPr>
            <a:spLocks noGrp="1"/>
          </p:cNvSpPr>
          <p:nvPr>
            <p:ph type="sldNum" sz="quarter" idx="10"/>
          </p:nvPr>
        </p:nvSpPr>
        <p:spPr/>
        <p:txBody>
          <a:bodyPr/>
          <a:lstStyle/>
          <a:p>
            <a:fld id="{377813BD-DF0D-469A-AADD-811C3F5B6B28}" type="slidenum">
              <a:rPr lang="en-US" smtClean="0"/>
              <a:t>14</a:t>
            </a:fld>
            <a:endParaRPr lang="en-US"/>
          </a:p>
        </p:txBody>
      </p:sp>
    </p:spTree>
    <p:extLst>
      <p:ext uri="{BB962C8B-B14F-4D97-AF65-F5344CB8AC3E}">
        <p14:creationId xmlns:p14="http://schemas.microsoft.com/office/powerpoint/2010/main" val="33423706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challenge provides unique opportunities.  With many clubs unable to hold in-person meetings, ZOOM and Go-To-Meeting formats for meetings have kept us connected.  If your Club is not meeting at all, reach out to your District leadership.  They can help facilitate a zoom meeting for your club.</a:t>
            </a:r>
          </a:p>
        </p:txBody>
      </p:sp>
      <p:sp>
        <p:nvSpPr>
          <p:cNvPr id="4" name="Slide Number Placeholder 3"/>
          <p:cNvSpPr>
            <a:spLocks noGrp="1"/>
          </p:cNvSpPr>
          <p:nvPr>
            <p:ph type="sldNum" sz="quarter" idx="10"/>
          </p:nvPr>
        </p:nvSpPr>
        <p:spPr/>
        <p:txBody>
          <a:bodyPr/>
          <a:lstStyle/>
          <a:p>
            <a:fld id="{377813BD-DF0D-469A-AADD-811C3F5B6B28}" type="slidenum">
              <a:rPr lang="en-US" smtClean="0"/>
              <a:t>15</a:t>
            </a:fld>
            <a:endParaRPr lang="en-US"/>
          </a:p>
        </p:txBody>
      </p:sp>
    </p:spTree>
    <p:extLst>
      <p:ext uri="{BB962C8B-B14F-4D97-AF65-F5344CB8AC3E}">
        <p14:creationId xmlns:p14="http://schemas.microsoft.com/office/powerpoint/2010/main" val="25779232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Include ALL your members in the meetings in and around your District – Cabinet and Zoom meetings, Leadership Institutes and others.  Provide education on all aspects of Lionism via Zoom and in-person.  </a:t>
            </a:r>
          </a:p>
          <a:p>
            <a:endParaRPr lang="en-US" dirty="0"/>
          </a:p>
          <a:p>
            <a:r>
              <a:rPr lang="en-US" dirty="0"/>
              <a:t>Download the Mentoring Program materials from LCI and develop some mentors in your Club</a:t>
            </a:r>
          </a:p>
        </p:txBody>
      </p:sp>
      <p:sp>
        <p:nvSpPr>
          <p:cNvPr id="4" name="Slide Number Placeholder 3"/>
          <p:cNvSpPr>
            <a:spLocks noGrp="1"/>
          </p:cNvSpPr>
          <p:nvPr>
            <p:ph type="sldNum" sz="quarter" idx="10"/>
          </p:nvPr>
        </p:nvSpPr>
        <p:spPr/>
        <p:txBody>
          <a:bodyPr/>
          <a:lstStyle/>
          <a:p>
            <a:fld id="{377813BD-DF0D-469A-AADD-811C3F5B6B28}" type="slidenum">
              <a:rPr lang="en-US" smtClean="0"/>
              <a:t>16</a:t>
            </a:fld>
            <a:endParaRPr lang="en-US"/>
          </a:p>
        </p:txBody>
      </p:sp>
    </p:spTree>
    <p:extLst>
      <p:ext uri="{BB962C8B-B14F-4D97-AF65-F5344CB8AC3E}">
        <p14:creationId xmlns:p14="http://schemas.microsoft.com/office/powerpoint/2010/main" val="31153593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Whatever event you are conducting – remember to make them special.  Don’t let the pandemic spoil the opportunity to make your members feel special.  There are many safe ways to accomplish that.</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17</a:t>
            </a:fld>
            <a:endParaRPr lang="en-US" altLang="en-US">
              <a:solidFill>
                <a:prstClr val="black"/>
              </a:solidFill>
            </a:endParaRPr>
          </a:p>
        </p:txBody>
      </p:sp>
    </p:spTree>
    <p:extLst>
      <p:ext uri="{BB962C8B-B14F-4D97-AF65-F5344CB8AC3E}">
        <p14:creationId xmlns:p14="http://schemas.microsoft.com/office/powerpoint/2010/main" val="2321377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a:defRPr/>
            </a:pPr>
            <a:r>
              <a:rPr lang="en-US" dirty="0"/>
              <a:t>Don’t forget to find ways to show your Club’s appreciation for a job well done.  No one serves for the recognition, but it is really nice when someone, or the club, takes the time to tell a member how important they are to the work of Lions.  Templates are available to help you design an appropriate certificate of recognition.  Plaques, pins, medals and other recognition items can be purchased through the LCI Shop.</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ヒラギノ角ゴ Pro W3" pitchFamily="125" charset="-128"/>
              </a:defRPr>
            </a:lvl1pPr>
            <a:lvl2pPr marL="742950" indent="-285750" eaLnBrk="0" hangingPunct="0">
              <a:spcBef>
                <a:spcPct val="30000"/>
              </a:spcBef>
              <a:defRPr sz="1200">
                <a:solidFill>
                  <a:schemeClr val="tx1"/>
                </a:solidFill>
                <a:latin typeface="Calibri" pitchFamily="34" charset="0"/>
                <a:ea typeface="ヒラギノ角ゴ Pro W3" pitchFamily="125" charset="-128"/>
              </a:defRPr>
            </a:lvl2pPr>
            <a:lvl3pPr marL="1143000" indent="-228600" eaLnBrk="0" hangingPunct="0">
              <a:spcBef>
                <a:spcPct val="30000"/>
              </a:spcBef>
              <a:defRPr sz="1200">
                <a:solidFill>
                  <a:schemeClr val="tx1"/>
                </a:solidFill>
                <a:latin typeface="Calibri" pitchFamily="34" charset="0"/>
                <a:ea typeface="ヒラギノ角ゴ Pro W3" pitchFamily="125" charset="-128"/>
              </a:defRPr>
            </a:lvl3pPr>
            <a:lvl4pPr marL="1600200" indent="-228600" eaLnBrk="0" hangingPunct="0">
              <a:spcBef>
                <a:spcPct val="30000"/>
              </a:spcBef>
              <a:defRPr sz="1200">
                <a:solidFill>
                  <a:schemeClr val="tx1"/>
                </a:solidFill>
                <a:latin typeface="Calibri" pitchFamily="34" charset="0"/>
                <a:ea typeface="ヒラギノ角ゴ Pro W3" pitchFamily="125" charset="-128"/>
              </a:defRPr>
            </a:lvl4pPr>
            <a:lvl5pPr marL="2057400" indent="-228600" eaLnBrk="0" hangingPunct="0">
              <a:spcBef>
                <a:spcPct val="30000"/>
              </a:spcBef>
              <a:defRPr sz="1200">
                <a:solidFill>
                  <a:schemeClr val="tx1"/>
                </a:solidFill>
                <a:latin typeface="Calibri" pitchFamily="34" charset="0"/>
                <a:ea typeface="ヒラギノ角ゴ Pro W3" pitchFamily="125" charset="-128"/>
              </a:defRPr>
            </a:lvl5pPr>
            <a:lvl6pPr marL="25146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6pPr>
            <a:lvl7pPr marL="29718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7pPr>
            <a:lvl8pPr marL="34290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8pPr>
            <a:lvl9pPr marL="3886200" indent="-228600" eaLnBrk="0" fontAlgn="base" hangingPunct="0">
              <a:spcBef>
                <a:spcPct val="30000"/>
              </a:spcBef>
              <a:spcAft>
                <a:spcPct val="0"/>
              </a:spcAft>
              <a:defRPr sz="1200">
                <a:solidFill>
                  <a:schemeClr val="tx1"/>
                </a:solidFill>
                <a:latin typeface="Calibri" pitchFamily="34" charset="0"/>
                <a:ea typeface="ヒラギノ角ゴ Pro W3" pitchFamily="125" charset="-128"/>
              </a:defRPr>
            </a:lvl9pPr>
          </a:lstStyle>
          <a:p>
            <a:pPr eaLnBrk="1" hangingPunct="1">
              <a:spcBef>
                <a:spcPct val="0"/>
              </a:spcBef>
            </a:pPr>
            <a:fld id="{7EE6D4E1-E7F5-48C1-98D3-941DC9A7F4DE}" type="slidenum">
              <a:rPr lang="en-US" altLang="en-US" smtClean="0">
                <a:solidFill>
                  <a:prstClr val="black"/>
                </a:solidFill>
              </a:rPr>
              <a:pPr eaLnBrk="1" hangingPunct="1">
                <a:spcBef>
                  <a:spcPct val="0"/>
                </a:spcBef>
              </a:pPr>
              <a:t>18</a:t>
            </a:fld>
            <a:endParaRPr lang="en-US" altLang="en-US">
              <a:solidFill>
                <a:prstClr val="black"/>
              </a:solidFill>
            </a:endParaRPr>
          </a:p>
        </p:txBody>
      </p:sp>
    </p:spTree>
    <p:extLst>
      <p:ext uri="{BB962C8B-B14F-4D97-AF65-F5344CB8AC3E}">
        <p14:creationId xmlns:p14="http://schemas.microsoft.com/office/powerpoint/2010/main" val="6661644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all Lions because we love to serve others</a:t>
            </a:r>
          </a:p>
          <a:p>
            <a:endParaRPr lang="en-US" dirty="0"/>
          </a:p>
          <a:p>
            <a:r>
              <a:rPr lang="en-US" dirty="0"/>
              <a:t>LCI can help clubs find new ways to enhance member satisfaction and re-engage your members</a:t>
            </a:r>
          </a:p>
          <a:p>
            <a:endParaRPr lang="en-US" dirty="0"/>
          </a:p>
          <a:p>
            <a:r>
              <a:rPr lang="en-US" dirty="0"/>
              <a:t>Remember that service drives membership, and more members means more service opportunities</a:t>
            </a:r>
          </a:p>
          <a:p>
            <a:endParaRPr lang="en-US" dirty="0"/>
          </a:p>
          <a:p>
            <a:r>
              <a:rPr lang="en-US" dirty="0"/>
              <a:t>Keep connected with your members and your community</a:t>
            </a:r>
          </a:p>
          <a:p>
            <a:endParaRPr lang="en-US" dirty="0"/>
          </a:p>
          <a:p>
            <a:r>
              <a:rPr lang="en-US" dirty="0"/>
              <a:t>Take the opportunity to make your events, service and activities memorable</a:t>
            </a:r>
          </a:p>
          <a:p>
            <a:endParaRPr lang="en-US" dirty="0"/>
          </a:p>
          <a:p>
            <a:r>
              <a:rPr lang="en-US" dirty="0"/>
              <a:t>Utilize the mentoring programs to provide member support early, before they disengage from the club</a:t>
            </a:r>
          </a:p>
          <a:p>
            <a:endParaRPr lang="en-US" dirty="0"/>
          </a:p>
          <a:p>
            <a:r>
              <a:rPr lang="en-US" dirty="0"/>
              <a:t>Lastly, don’t forget to say thank you, and honor your hard working Lions who lead the way through service</a:t>
            </a:r>
          </a:p>
        </p:txBody>
      </p:sp>
      <p:sp>
        <p:nvSpPr>
          <p:cNvPr id="4" name="Slide Number Placeholder 3"/>
          <p:cNvSpPr>
            <a:spLocks noGrp="1"/>
          </p:cNvSpPr>
          <p:nvPr>
            <p:ph type="sldNum" sz="quarter" idx="5"/>
          </p:nvPr>
        </p:nvSpPr>
        <p:spPr/>
        <p:txBody>
          <a:bodyPr/>
          <a:lstStyle/>
          <a:p>
            <a:fld id="{377813BD-DF0D-469A-AADD-811C3F5B6B28}" type="slidenum">
              <a:rPr lang="en-US" smtClean="0"/>
              <a:t>19</a:t>
            </a:fld>
            <a:endParaRPr lang="en-US"/>
          </a:p>
        </p:txBody>
      </p:sp>
    </p:spTree>
    <p:extLst>
      <p:ext uri="{BB962C8B-B14F-4D97-AF65-F5344CB8AC3E}">
        <p14:creationId xmlns:p14="http://schemas.microsoft.com/office/powerpoint/2010/main" val="38924916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5C71B69-8B32-4D0C-B099-2760A7644D5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686384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3.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4.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5.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6.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7.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slideMaster" Target="../slideMasters/slideMaster2.xml"/><Relationship Id="rId1" Type="http://schemas.openxmlformats.org/officeDocument/2006/relationships/tags" Target="../tags/tag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14492C4-4DA0-457E-969F-65D1F1BA5E73}"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3614434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4492C4-4DA0-457E-969F-65D1F1BA5E73}"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1122297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4492C4-4DA0-457E-969F-65D1F1BA5E73}"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4136738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14492C4-4DA0-457E-969F-65D1F1BA5E73}" type="datetimeFigureOut">
              <a:rPr lang="en-US" smtClean="0"/>
              <a:t>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982744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14492C4-4DA0-457E-969F-65D1F1BA5E73}" type="datetimeFigureOut">
              <a:rPr lang="en-US" smtClean="0"/>
              <a:t>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45146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14492C4-4DA0-457E-969F-65D1F1BA5E73}" type="datetimeFigureOut">
              <a:rPr lang="en-US" smtClean="0"/>
              <a:t>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4217665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4492C4-4DA0-457E-969F-65D1F1BA5E73}" type="datetimeFigureOut">
              <a:rPr lang="en-US" smtClean="0"/>
              <a:t>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3835479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4492C4-4DA0-457E-969F-65D1F1BA5E73}" type="datetimeFigureOut">
              <a:rPr lang="en-US" smtClean="0"/>
              <a:t>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3530989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4492C4-4DA0-457E-969F-65D1F1BA5E73}" type="datetimeFigureOut">
              <a:rPr lang="en-US" smtClean="0"/>
              <a:t>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1734842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4492C4-4DA0-457E-969F-65D1F1BA5E73}"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3004714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4492C4-4DA0-457E-969F-65D1F1BA5E73}" type="datetimeFigureOut">
              <a:rPr lang="en-US" smtClean="0"/>
              <a:t>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ECDC7B-F3BD-40AC-B03F-ED5B40E94C5F}" type="slidenum">
              <a:rPr lang="en-US" smtClean="0"/>
              <a:t>‹#›</a:t>
            </a:fld>
            <a:endParaRPr lang="en-US"/>
          </a:p>
        </p:txBody>
      </p:sp>
    </p:spTree>
    <p:extLst>
      <p:ext uri="{BB962C8B-B14F-4D97-AF65-F5344CB8AC3E}">
        <p14:creationId xmlns:p14="http://schemas.microsoft.com/office/powerpoint/2010/main" val="23230049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7"/>
            <a:ext cx="9144000" cy="1655763"/>
          </a:xfrm>
        </p:spPr>
        <p:txBody>
          <a:bodyPr/>
          <a:lstStyle>
            <a:lvl1pPr marL="0" indent="0" algn="ctr">
              <a:buNone/>
              <a:defRPr sz="2400"/>
            </a:lvl1pPr>
            <a:lvl2pPr marL="457143" indent="0" algn="ctr">
              <a:buNone/>
              <a:defRPr sz="2000"/>
            </a:lvl2pPr>
            <a:lvl3pPr marL="914286" indent="0" algn="ctr">
              <a:buNone/>
              <a:defRPr sz="19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E796AB6-1F54-40B2-B698-51393C41D048}" type="datetimeFigureOut">
              <a:rPr lang="en-US" smtClean="0">
                <a:solidFill>
                  <a:prstClr val="black">
                    <a:tint val="75000"/>
                  </a:prstClr>
                </a:solidFill>
              </a:rPr>
              <a:pPr/>
              <a:t>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578094B-4646-4B66-931D-46E794014560}" type="slidenum">
              <a:rPr lang="en-US" smtClean="0">
                <a:solidFill>
                  <a:prstClr val="black">
                    <a:tint val="75000"/>
                  </a:prstClr>
                </a:solidFill>
              </a:rPr>
              <a:pPr/>
              <a:t>‹#›</a:t>
            </a:fld>
            <a:endParaRPr lang="en-US">
              <a:solidFill>
                <a:prstClr val="black">
                  <a:tint val="75000"/>
                </a:prstClr>
              </a:solidFill>
            </a:endParaRPr>
          </a:p>
        </p:txBody>
      </p:sp>
      <p:pic>
        <p:nvPicPr>
          <p:cNvPr id="7"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9951" y="5636520"/>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itle Placeholder 1"/>
          <p:cNvSpPr txBox="1">
            <a:spLocks/>
          </p:cNvSpPr>
          <p:nvPr userDrawn="1"/>
        </p:nvSpPr>
        <p:spPr>
          <a:xfrm>
            <a:off x="138404" y="94537"/>
            <a:ext cx="10515600" cy="1325563"/>
          </a:xfrm>
          <a:prstGeom prst="rect">
            <a:avLst/>
          </a:prstGeom>
        </p:spPr>
        <p:txBody>
          <a:bodyPr vert="horz" lIns="91430" tIns="45718" rIns="91430" bIns="45718" rtlCol="0" anchor="t">
            <a:normAutofit/>
          </a:bodyPr>
          <a:lstStyle>
            <a:lvl1pPr>
              <a:lnSpc>
                <a:spcPct val="90000"/>
              </a:lnSpc>
              <a:spcBef>
                <a:spcPct val="0"/>
              </a:spcBef>
              <a:buNone/>
              <a:defRPr sz="4400">
                <a:solidFill>
                  <a:schemeClr val="accent5">
                    <a:lumMod val="75000"/>
                  </a:schemeClr>
                </a:solidFill>
                <a:latin typeface="+mj-lt"/>
                <a:ea typeface="+mj-ea"/>
                <a:cs typeface="+mj-cs"/>
              </a:defRPr>
            </a:lvl1pPr>
          </a:lstStyle>
          <a:p>
            <a:pPr defTabSz="914286"/>
            <a:r>
              <a:rPr lang="en-US" dirty="0">
                <a:solidFill>
                  <a:srgbClr val="4472C4">
                    <a:lumMod val="75000"/>
                  </a:srgbClr>
                </a:solidFill>
              </a:rPr>
              <a:t>Click to edit Master title style</a:t>
            </a:r>
          </a:p>
        </p:txBody>
      </p:sp>
    </p:spTree>
    <p:custDataLst>
      <p:tags r:id="rId1"/>
    </p:custDataLst>
    <p:extLst>
      <p:ext uri="{BB962C8B-B14F-4D97-AF65-F5344CB8AC3E}">
        <p14:creationId xmlns:p14="http://schemas.microsoft.com/office/powerpoint/2010/main" val="3811550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30" tIns="45718" rIns="91430" bIns="45718" rtlCol="0" anchor="t">
            <a:normAutofit/>
          </a:bodyPr>
          <a:lstStyle>
            <a:lvl1pPr>
              <a:defRPr lang="en-US" dirty="0"/>
            </a:lvl1pPr>
          </a:lstStyle>
          <a:p>
            <a:pPr lvl="0"/>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796AB6-1F54-40B2-B698-51393C41D048}" type="datetimeFigureOut">
              <a:rPr lang="en-US" smtClean="0">
                <a:solidFill>
                  <a:prstClr val="black">
                    <a:tint val="75000"/>
                  </a:prstClr>
                </a:solidFill>
              </a:rPr>
              <a:pPr/>
              <a:t>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578094B-4646-4B66-931D-46E794014560}" type="slidenum">
              <a:rPr lang="en-US" smtClean="0">
                <a:solidFill>
                  <a:prstClr val="black">
                    <a:tint val="75000"/>
                  </a:prstClr>
                </a:solidFill>
              </a:rPr>
              <a:pPr/>
              <a:t>‹#›</a:t>
            </a:fld>
            <a:endParaRPr lang="en-US">
              <a:solidFill>
                <a:prstClr val="black">
                  <a:tint val="75000"/>
                </a:prstClr>
              </a:solidFill>
            </a:endParaRPr>
          </a:p>
        </p:txBody>
      </p:sp>
      <p:pic>
        <p:nvPicPr>
          <p:cNvPr id="7"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8411" y="5905175"/>
            <a:ext cx="955431" cy="902352"/>
          </a:xfrm>
          <a:prstGeom prst="rect">
            <a:avLst/>
          </a:prstGeom>
          <a:noFill/>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416488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rgbClr val="234773"/>
        </a:solidFill>
        <a:effectLst/>
      </p:bgPr>
    </p:bg>
    <p:spTree>
      <p:nvGrpSpPr>
        <p:cNvPr id="1" name=""/>
        <p:cNvGrpSpPr/>
        <p:nvPr/>
      </p:nvGrpSpPr>
      <p:grpSpPr>
        <a:xfrm>
          <a:off x="0" y="0"/>
          <a:ext cx="0" cy="0"/>
          <a:chOff x="0" y="0"/>
          <a:chExt cx="0" cy="0"/>
        </a:xfrm>
      </p:grpSpPr>
      <p:sp>
        <p:nvSpPr>
          <p:cNvPr id="10" name="Rectangle 9"/>
          <p:cNvSpPr/>
          <p:nvPr userDrawn="1"/>
        </p:nvSpPr>
        <p:spPr>
          <a:xfrm>
            <a:off x="8579206" y="-7232"/>
            <a:ext cx="3680295" cy="6858000"/>
          </a:xfrm>
          <a:prstGeom prst="rect">
            <a:avLst/>
          </a:prstGeom>
          <a:solidFill>
            <a:schemeClr val="bg1">
              <a:alpha val="15000"/>
            </a:schemeClr>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793" tIns="50793" rIns="50793" bIns="50793" numCol="1" spcCol="38098" rtlCol="0" anchor="ctr">
            <a:noAutofit/>
          </a:bodyPr>
          <a:lstStyle/>
          <a:p>
            <a:pPr algn="ctr" defTabSz="584127" latinLnBrk="1" hangingPunct="0"/>
            <a:endParaRPr lang="en-US" sz="2400">
              <a:solidFill>
                <a:srgbClr val="FFFFFF"/>
              </a:solidFill>
              <a:sym typeface="Helvetica Light"/>
            </a:endParaRPr>
          </a:p>
        </p:txBody>
      </p:sp>
      <p:pic>
        <p:nvPicPr>
          <p:cNvPr id="7"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851494" y="5591459"/>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itle Placeholder 1"/>
          <p:cNvSpPr>
            <a:spLocks noGrp="1"/>
          </p:cNvSpPr>
          <p:nvPr>
            <p:ph type="title"/>
          </p:nvPr>
        </p:nvSpPr>
        <p:spPr>
          <a:xfrm>
            <a:off x="138404" y="94537"/>
            <a:ext cx="10515600" cy="661243"/>
          </a:xfrm>
          <a:prstGeom prst="rect">
            <a:avLst/>
          </a:prstGeom>
        </p:spPr>
        <p:txBody>
          <a:bodyPr vert="horz" lIns="91430" tIns="45718" rIns="91430" bIns="45718" rtlCol="0" anchor="t">
            <a:normAutofit/>
          </a:bodyPr>
          <a:lstStyle>
            <a:lvl1pPr>
              <a:defRPr>
                <a:solidFill>
                  <a:schemeClr val="bg1"/>
                </a:solidFill>
              </a:defRPr>
            </a:lvl1pPr>
          </a:lstStyle>
          <a:p>
            <a:r>
              <a:rPr lang="en-US" dirty="0"/>
              <a:t>Click to edit Master title style</a:t>
            </a:r>
          </a:p>
        </p:txBody>
      </p:sp>
    </p:spTree>
    <p:custDataLst>
      <p:tags r:id="rId1"/>
    </p:custDataLst>
    <p:extLst>
      <p:ext uri="{BB962C8B-B14F-4D97-AF65-F5344CB8AC3E}">
        <p14:creationId xmlns:p14="http://schemas.microsoft.com/office/powerpoint/2010/main" val="41541611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rgbClr val="234773"/>
        </a:solidFill>
        <a:effectLst/>
      </p:bgPr>
    </p:bg>
    <p:spTree>
      <p:nvGrpSpPr>
        <p:cNvPr id="1" name=""/>
        <p:cNvGrpSpPr/>
        <p:nvPr/>
      </p:nvGrpSpPr>
      <p:grpSpPr>
        <a:xfrm>
          <a:off x="0" y="0"/>
          <a:ext cx="0" cy="0"/>
          <a:chOff x="0" y="0"/>
          <a:chExt cx="0" cy="0"/>
        </a:xfrm>
      </p:grpSpPr>
      <p:pic>
        <p:nvPicPr>
          <p:cNvPr id="7"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851494" y="5591459"/>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itle Placeholder 1"/>
          <p:cNvSpPr>
            <a:spLocks noGrp="1"/>
          </p:cNvSpPr>
          <p:nvPr>
            <p:ph type="title"/>
          </p:nvPr>
        </p:nvSpPr>
        <p:spPr>
          <a:xfrm>
            <a:off x="138404" y="94537"/>
            <a:ext cx="10515600" cy="661243"/>
          </a:xfrm>
          <a:prstGeom prst="rect">
            <a:avLst/>
          </a:prstGeom>
        </p:spPr>
        <p:txBody>
          <a:bodyPr vert="horz" lIns="91430" tIns="45718" rIns="91430" bIns="45718" rtlCol="0" anchor="t">
            <a:normAutofit/>
          </a:bodyPr>
          <a:lstStyle>
            <a:lvl1pPr>
              <a:defRPr>
                <a:solidFill>
                  <a:schemeClr val="bg1"/>
                </a:solidFill>
              </a:defRPr>
            </a:lvl1pPr>
          </a:lstStyle>
          <a:p>
            <a:r>
              <a:rPr lang="en-US" dirty="0"/>
              <a:t>Click to edit Master title style</a:t>
            </a:r>
          </a:p>
        </p:txBody>
      </p:sp>
    </p:spTree>
    <p:custDataLst>
      <p:tags r:id="rId1"/>
    </p:custDataLst>
    <p:extLst>
      <p:ext uri="{BB962C8B-B14F-4D97-AF65-F5344CB8AC3E}">
        <p14:creationId xmlns:p14="http://schemas.microsoft.com/office/powerpoint/2010/main" val="13327518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Section Header">
    <p:bg>
      <p:bgPr>
        <a:solidFill>
          <a:schemeClr val="bg1"/>
        </a:solidFill>
        <a:effectLst/>
      </p:bgPr>
    </p:bg>
    <p:spTree>
      <p:nvGrpSpPr>
        <p:cNvPr id="1" name=""/>
        <p:cNvGrpSpPr/>
        <p:nvPr/>
      </p:nvGrpSpPr>
      <p:grpSpPr>
        <a:xfrm>
          <a:off x="0" y="0"/>
          <a:ext cx="0" cy="0"/>
          <a:chOff x="0" y="0"/>
          <a:chExt cx="0" cy="0"/>
        </a:xfrm>
      </p:grpSpPr>
      <p:pic>
        <p:nvPicPr>
          <p:cNvPr id="7"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851494" y="5591459"/>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itle Placeholder 1"/>
          <p:cNvSpPr>
            <a:spLocks noGrp="1"/>
          </p:cNvSpPr>
          <p:nvPr>
            <p:ph type="title"/>
          </p:nvPr>
        </p:nvSpPr>
        <p:spPr>
          <a:xfrm>
            <a:off x="138404" y="94537"/>
            <a:ext cx="10515600" cy="661243"/>
          </a:xfrm>
          <a:prstGeom prst="rect">
            <a:avLst/>
          </a:prstGeom>
        </p:spPr>
        <p:txBody>
          <a:bodyPr vert="horz" lIns="91430" tIns="45718" rIns="91430" bIns="45718" rtlCol="0" anchor="t">
            <a:normAutofit/>
          </a:bodyPr>
          <a:lstStyle>
            <a:lvl1pPr>
              <a:defRPr>
                <a:solidFill>
                  <a:schemeClr val="bg1"/>
                </a:solidFill>
              </a:defRPr>
            </a:lvl1pPr>
          </a:lstStyle>
          <a:p>
            <a:r>
              <a:rPr lang="en-US" dirty="0"/>
              <a:t>Click to edit Master title style</a:t>
            </a:r>
          </a:p>
        </p:txBody>
      </p:sp>
    </p:spTree>
    <p:custDataLst>
      <p:tags r:id="rId1"/>
    </p:custDataLst>
    <p:extLst>
      <p:ext uri="{BB962C8B-B14F-4D97-AF65-F5344CB8AC3E}">
        <p14:creationId xmlns:p14="http://schemas.microsoft.com/office/powerpoint/2010/main" val="27684194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43" indent="0">
              <a:buNone/>
              <a:defRPr sz="2000" b="1"/>
            </a:lvl2pPr>
            <a:lvl3pPr marL="914286" indent="0">
              <a:buNone/>
              <a:defRPr sz="19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143" indent="0">
              <a:buNone/>
              <a:defRPr sz="2000" b="1"/>
            </a:lvl2pPr>
            <a:lvl3pPr marL="914286" indent="0">
              <a:buNone/>
              <a:defRPr sz="19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E796AB6-1F54-40B2-B698-51393C41D048}" type="datetimeFigureOut">
              <a:rPr lang="en-US" smtClean="0">
                <a:solidFill>
                  <a:prstClr val="black">
                    <a:tint val="75000"/>
                  </a:prstClr>
                </a:solidFill>
              </a:rPr>
              <a:pPr/>
              <a:t>2/1/2021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578094B-4646-4B66-931D-46E794014560}" type="slidenum">
              <a:rPr lang="en-US" smtClean="0">
                <a:solidFill>
                  <a:prstClr val="black">
                    <a:tint val="75000"/>
                  </a:prstClr>
                </a:solidFill>
              </a:rPr>
              <a:pPr/>
              <a:t>‹#›</a:t>
            </a:fld>
            <a:endParaRPr lang="en-US">
              <a:solidFill>
                <a:prstClr val="black">
                  <a:tint val="75000"/>
                </a:prstClr>
              </a:solidFill>
            </a:endParaRPr>
          </a:p>
        </p:txBody>
      </p:sp>
      <p:pic>
        <p:nvPicPr>
          <p:cNvPr id="10"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9951" y="5636520"/>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1" name="Title Placeholder 1"/>
          <p:cNvSpPr>
            <a:spLocks noGrp="1"/>
          </p:cNvSpPr>
          <p:nvPr>
            <p:ph type="title"/>
          </p:nvPr>
        </p:nvSpPr>
        <p:spPr>
          <a:xfrm>
            <a:off x="138404" y="94537"/>
            <a:ext cx="10515600" cy="1325563"/>
          </a:xfrm>
          <a:prstGeom prst="rect">
            <a:avLst/>
          </a:prstGeom>
        </p:spPr>
        <p:txBody>
          <a:bodyPr vert="horz" lIns="91430" tIns="45718" rIns="91430" bIns="45718" rtlCol="0" anchor="t">
            <a:normAutofit/>
          </a:bodyPr>
          <a:lstStyle>
            <a:lvl1pPr>
              <a:defRPr lang="en-US"/>
            </a:lvl1pPr>
          </a:lstStyle>
          <a:p>
            <a:pPr lvl="0"/>
            <a:r>
              <a:rPr lang="en-US"/>
              <a:t>Click to edit Master title style</a:t>
            </a:r>
          </a:p>
        </p:txBody>
      </p:sp>
    </p:spTree>
    <p:custDataLst>
      <p:tags r:id="rId1"/>
    </p:custDataLst>
    <p:extLst>
      <p:ext uri="{BB962C8B-B14F-4D97-AF65-F5344CB8AC3E}">
        <p14:creationId xmlns:p14="http://schemas.microsoft.com/office/powerpoint/2010/main" val="42773828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30" tIns="45718" rIns="91430" bIns="45718" rtlCol="0" anchor="t">
            <a:normAutofit/>
          </a:bodyPr>
          <a:lstStyle>
            <a:lvl1pPr>
              <a:defRPr lang="en-US"/>
            </a:lvl1pPr>
          </a:lstStyle>
          <a:p>
            <a:pPr lvl="0"/>
            <a:r>
              <a:rPr lang="en-US"/>
              <a:t>Click to edit Master title style</a:t>
            </a:r>
          </a:p>
        </p:txBody>
      </p:sp>
      <p:sp>
        <p:nvSpPr>
          <p:cNvPr id="3" name="Date Placeholder 2"/>
          <p:cNvSpPr>
            <a:spLocks noGrp="1"/>
          </p:cNvSpPr>
          <p:nvPr>
            <p:ph type="dt" sz="half" idx="10"/>
          </p:nvPr>
        </p:nvSpPr>
        <p:spPr/>
        <p:txBody>
          <a:bodyPr/>
          <a:lstStyle/>
          <a:p>
            <a:fld id="{0E796AB6-1F54-40B2-B698-51393C41D048}" type="datetimeFigureOut">
              <a:rPr lang="en-US" smtClean="0">
                <a:solidFill>
                  <a:prstClr val="black">
                    <a:tint val="75000"/>
                  </a:prstClr>
                </a:solidFill>
              </a:rPr>
              <a:pPr/>
              <a:t>2/1/2021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578094B-4646-4B66-931D-46E794014560}" type="slidenum">
              <a:rPr lang="en-US" smtClean="0">
                <a:solidFill>
                  <a:prstClr val="black">
                    <a:tint val="75000"/>
                  </a:prstClr>
                </a:solidFill>
              </a:rPr>
              <a:pPr/>
              <a:t>‹#›</a:t>
            </a:fld>
            <a:endParaRPr lang="en-US">
              <a:solidFill>
                <a:prstClr val="black">
                  <a:tint val="75000"/>
                </a:prstClr>
              </a:solidFill>
            </a:endParaRPr>
          </a:p>
        </p:txBody>
      </p:sp>
      <p:pic>
        <p:nvPicPr>
          <p:cNvPr id="6" name="Picture 2" descr="http://www.lionsclubs.org/cs-assets/_files/images/logos/lionlogo_1c.gif"/>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9951" y="5636520"/>
            <a:ext cx="1196487" cy="1130016"/>
          </a:xfrm>
          <a:prstGeom prst="rect">
            <a:avLst/>
          </a:prstGeom>
          <a:noFill/>
          <a:effectLst>
            <a:outerShdw blurRad="50800" dist="38100" dir="2700000" sx="98000" sy="98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33237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9" Type="http://schemas.openxmlformats.org/officeDocument/2006/relationships/tags" Target="../tags/tag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92C4-4DA0-457E-969F-65D1F1BA5E73}" type="datetimeFigureOut">
              <a:rPr lang="en-US" smtClean="0"/>
              <a:t>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ECDC7B-F3BD-40AC-B03F-ED5B40E94C5F}" type="slidenum">
              <a:rPr lang="en-US" smtClean="0"/>
              <a:t>‹#›</a:t>
            </a:fld>
            <a:endParaRPr lang="en-US"/>
          </a:p>
        </p:txBody>
      </p:sp>
    </p:spTree>
    <p:extLst>
      <p:ext uri="{BB962C8B-B14F-4D97-AF65-F5344CB8AC3E}">
        <p14:creationId xmlns:p14="http://schemas.microsoft.com/office/powerpoint/2010/main" val="694389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404" y="94537"/>
            <a:ext cx="10515600" cy="661243"/>
          </a:xfrm>
          <a:prstGeom prst="rect">
            <a:avLst/>
          </a:prstGeom>
        </p:spPr>
        <p:txBody>
          <a:bodyPr vert="horz" lIns="91430" tIns="45718" rIns="91430" bIns="45718" rtlCol="0" anchor="t">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9"/>
          </a:xfrm>
          <a:prstGeom prst="rect">
            <a:avLst/>
          </a:prstGeom>
        </p:spPr>
        <p:txBody>
          <a:bodyPr vert="horz" lIns="91430" tIns="45718" rIns="91430" bIns="45718"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30" tIns="45718" rIns="91430" bIns="45718" rtlCol="0" anchor="ctr"/>
          <a:lstStyle>
            <a:lvl1pPr algn="l">
              <a:defRPr sz="1200">
                <a:solidFill>
                  <a:schemeClr val="tx1">
                    <a:tint val="75000"/>
                  </a:schemeClr>
                </a:solidFill>
              </a:defRPr>
            </a:lvl1pPr>
          </a:lstStyle>
          <a:p>
            <a:pPr defTabSz="914286"/>
            <a:fld id="{0E796AB6-1F54-40B2-B698-51393C41D048}" type="datetimeFigureOut">
              <a:rPr lang="en-US" smtClean="0">
                <a:solidFill>
                  <a:prstClr val="black">
                    <a:tint val="75000"/>
                  </a:prstClr>
                </a:solidFill>
              </a:rPr>
              <a:pPr defTabSz="914286"/>
              <a:t>2/1/2021</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30" tIns="45718" rIns="91430" bIns="45718" rtlCol="0" anchor="ctr"/>
          <a:lstStyle>
            <a:lvl1pPr algn="ctr">
              <a:defRPr sz="1200">
                <a:solidFill>
                  <a:schemeClr val="tx1">
                    <a:tint val="75000"/>
                  </a:schemeClr>
                </a:solidFill>
              </a:defRPr>
            </a:lvl1pPr>
          </a:lstStyle>
          <a:p>
            <a:pPr defTabSz="914286"/>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30" tIns="45718" rIns="91430" bIns="45718" rtlCol="0" anchor="ctr"/>
          <a:lstStyle>
            <a:lvl1pPr algn="r">
              <a:defRPr sz="1200">
                <a:solidFill>
                  <a:schemeClr val="tx1">
                    <a:tint val="75000"/>
                  </a:schemeClr>
                </a:solidFill>
              </a:defRPr>
            </a:lvl1pPr>
          </a:lstStyle>
          <a:p>
            <a:pPr defTabSz="914286"/>
            <a:fld id="{A578094B-4646-4B66-931D-46E794014560}" type="slidenum">
              <a:rPr lang="en-US" smtClean="0">
                <a:solidFill>
                  <a:prstClr val="black">
                    <a:tint val="75000"/>
                  </a:prstClr>
                </a:solidFill>
              </a:rPr>
              <a:pPr defTabSz="914286"/>
              <a:t>‹#›</a:t>
            </a:fld>
            <a:endParaRPr lang="en-US">
              <a:solidFill>
                <a:prstClr val="black">
                  <a:tint val="75000"/>
                </a:prstClr>
              </a:solidFill>
            </a:endParaRPr>
          </a:p>
        </p:txBody>
      </p:sp>
    </p:spTree>
    <p:custDataLst>
      <p:tags r:id="rId9"/>
    </p:custDataLst>
    <p:extLst>
      <p:ext uri="{BB962C8B-B14F-4D97-AF65-F5344CB8AC3E}">
        <p14:creationId xmlns:p14="http://schemas.microsoft.com/office/powerpoint/2010/main" val="12147012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286" rtl="0" eaLnBrk="1" latinLnBrk="0" hangingPunct="1">
        <a:lnSpc>
          <a:spcPct val="90000"/>
        </a:lnSpc>
        <a:spcBef>
          <a:spcPct val="0"/>
        </a:spcBef>
        <a:buNone/>
        <a:defRPr sz="4400" kern="1200">
          <a:solidFill>
            <a:schemeClr val="accent5">
              <a:lumMod val="75000"/>
            </a:schemeClr>
          </a:solidFill>
          <a:latin typeface="+mj-lt"/>
          <a:ea typeface="+mj-ea"/>
          <a:cs typeface="+mj-cs"/>
        </a:defRPr>
      </a:lvl1pPr>
    </p:titleStyle>
    <p:bodyStyle>
      <a:lvl1pPr marL="228573" indent="-228573" algn="l" defTabSz="91428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en-US"/>
      </a:defPPr>
      <a:lvl1pPr marL="0" algn="l" defTabSz="914286" rtl="0" eaLnBrk="1" latinLnBrk="0" hangingPunct="1">
        <a:defRPr sz="1900" kern="1200">
          <a:solidFill>
            <a:schemeClr val="tx1"/>
          </a:solidFill>
          <a:latin typeface="+mn-lt"/>
          <a:ea typeface="+mn-ea"/>
          <a:cs typeface="+mn-cs"/>
        </a:defRPr>
      </a:lvl1pPr>
      <a:lvl2pPr marL="457143" algn="l" defTabSz="914286" rtl="0" eaLnBrk="1" latinLnBrk="0" hangingPunct="1">
        <a:defRPr sz="1900" kern="1200">
          <a:solidFill>
            <a:schemeClr val="tx1"/>
          </a:solidFill>
          <a:latin typeface="+mn-lt"/>
          <a:ea typeface="+mn-ea"/>
          <a:cs typeface="+mn-cs"/>
        </a:defRPr>
      </a:lvl2pPr>
      <a:lvl3pPr marL="914286" algn="l" defTabSz="914286" rtl="0" eaLnBrk="1" latinLnBrk="0" hangingPunct="1">
        <a:defRPr sz="1900" kern="1200">
          <a:solidFill>
            <a:schemeClr val="tx1"/>
          </a:solidFill>
          <a:latin typeface="+mn-lt"/>
          <a:ea typeface="+mn-ea"/>
          <a:cs typeface="+mn-cs"/>
        </a:defRPr>
      </a:lvl3pPr>
      <a:lvl4pPr marL="1371430" algn="l" defTabSz="914286" rtl="0" eaLnBrk="1" latinLnBrk="0" hangingPunct="1">
        <a:defRPr sz="1900" kern="1200">
          <a:solidFill>
            <a:schemeClr val="tx1"/>
          </a:solidFill>
          <a:latin typeface="+mn-lt"/>
          <a:ea typeface="+mn-ea"/>
          <a:cs typeface="+mn-cs"/>
        </a:defRPr>
      </a:lvl4pPr>
      <a:lvl5pPr marL="1828573" algn="l" defTabSz="914286" rtl="0" eaLnBrk="1" latinLnBrk="0" hangingPunct="1">
        <a:defRPr sz="1900" kern="1200">
          <a:solidFill>
            <a:schemeClr val="tx1"/>
          </a:solidFill>
          <a:latin typeface="+mn-lt"/>
          <a:ea typeface="+mn-ea"/>
          <a:cs typeface="+mn-cs"/>
        </a:defRPr>
      </a:lvl5pPr>
      <a:lvl6pPr marL="2285718" algn="l" defTabSz="914286" rtl="0" eaLnBrk="1" latinLnBrk="0" hangingPunct="1">
        <a:defRPr sz="1900" kern="1200">
          <a:solidFill>
            <a:schemeClr val="tx1"/>
          </a:solidFill>
          <a:latin typeface="+mn-lt"/>
          <a:ea typeface="+mn-ea"/>
          <a:cs typeface="+mn-cs"/>
        </a:defRPr>
      </a:lvl6pPr>
      <a:lvl7pPr marL="2742858" algn="l" defTabSz="914286" rtl="0" eaLnBrk="1" latinLnBrk="0" hangingPunct="1">
        <a:defRPr sz="1900" kern="1200">
          <a:solidFill>
            <a:schemeClr val="tx1"/>
          </a:solidFill>
          <a:latin typeface="+mn-lt"/>
          <a:ea typeface="+mn-ea"/>
          <a:cs typeface="+mn-cs"/>
        </a:defRPr>
      </a:lvl7pPr>
      <a:lvl8pPr marL="3200000" algn="l" defTabSz="914286" rtl="0" eaLnBrk="1" latinLnBrk="0" hangingPunct="1">
        <a:defRPr sz="1900" kern="1200">
          <a:solidFill>
            <a:schemeClr val="tx1"/>
          </a:solidFill>
          <a:latin typeface="+mn-lt"/>
          <a:ea typeface="+mn-ea"/>
          <a:cs typeface="+mn-cs"/>
        </a:defRPr>
      </a:lvl8pPr>
      <a:lvl9pPr marL="3657143" algn="l" defTabSz="914286"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0.tmp"/><Relationship Id="rId3" Type="http://schemas.openxmlformats.org/officeDocument/2006/relationships/hyperlink" Target="http://www.lionsclubs.org/resources/EN/pdfs/me301.pdf" TargetMode="External"/><Relationship Id="rId7" Type="http://schemas.openxmlformats.org/officeDocument/2006/relationships/hyperlink" Target="https://www.youtube.com/playlist?list=PL2E93949686B78F1C" TargetMode="Externa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hyperlink" Target="http://www.lionsclubs.org/resources/EN/pdfs/DA-YCYW.pdf" TargetMode="External"/><Relationship Id="rId11" Type="http://schemas.openxmlformats.org/officeDocument/2006/relationships/image" Target="../media/image13.png"/><Relationship Id="rId5" Type="http://schemas.openxmlformats.org/officeDocument/2006/relationships/hyperlink" Target="http://members.lionsclubs.org/EN/clubs/club-quality-initiative.php" TargetMode="External"/><Relationship Id="rId10" Type="http://schemas.openxmlformats.org/officeDocument/2006/relationships/image" Target="../media/image12.png"/><Relationship Id="rId4" Type="http://schemas.openxmlformats.org/officeDocument/2006/relationships/hyperlink" Target="http://www.lionsclubs.org/resources/EN/pdfs/DA-STPBG.pdf" TargetMode="External"/><Relationship Id="rId9" Type="http://schemas.openxmlformats.org/officeDocument/2006/relationships/image" Target="../media/image11.tmp"/></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8.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jpeg"/><Relationship Id="rId12" Type="http://schemas.openxmlformats.org/officeDocument/2006/relationships/image" Target="../media/image35.jpe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29.jpeg"/><Relationship Id="rId11" Type="http://schemas.openxmlformats.org/officeDocument/2006/relationships/image" Target="../media/image34.png"/><Relationship Id="rId5" Type="http://schemas.openxmlformats.org/officeDocument/2006/relationships/image" Target="../media/image28.jpeg"/><Relationship Id="rId10" Type="http://schemas.openxmlformats.org/officeDocument/2006/relationships/image" Target="../media/image33.jpeg"/><Relationship Id="rId4" Type="http://schemas.openxmlformats.org/officeDocument/2006/relationships/image" Target="../media/image27.jpeg"/><Relationship Id="rId9" Type="http://schemas.openxmlformats.org/officeDocument/2006/relationships/image" Target="../media/image32.jpeg"/></Relationships>
</file>

<file path=ppt/slides/_rels/slide12.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5.jpeg"/><Relationship Id="rId3" Type="http://schemas.openxmlformats.org/officeDocument/2006/relationships/image" Target="../media/image20.png"/><Relationship Id="rId7" Type="http://schemas.openxmlformats.org/officeDocument/2006/relationships/image" Target="../media/image39.png"/><Relationship Id="rId12" Type="http://schemas.openxmlformats.org/officeDocument/2006/relationships/image" Target="../media/image44.jpe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1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jpeg"/></Relationships>
</file>

<file path=ppt/slides/_rels/slide1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5.xml"/><Relationship Id="rId1" Type="http://schemas.openxmlformats.org/officeDocument/2006/relationships/slideLayout" Target="../slideLayouts/slideLayout8.xml"/><Relationship Id="rId5" Type="http://schemas.openxmlformats.org/officeDocument/2006/relationships/image" Target="../media/image55.jpeg"/><Relationship Id="rId4" Type="http://schemas.openxmlformats.org/officeDocument/2006/relationships/image" Target="../media/image54.png"/></Relationships>
</file>

<file path=ppt/slides/_rels/slide16.xml.rels><?xml version="1.0" encoding="UTF-8" standalone="yes"?>
<Relationships xmlns="http://schemas.openxmlformats.org/package/2006/relationships"><Relationship Id="rId3" Type="http://schemas.openxmlformats.org/officeDocument/2006/relationships/image" Target="../media/image56.jpeg"/><Relationship Id="rId7" Type="http://schemas.openxmlformats.org/officeDocument/2006/relationships/image" Target="../media/image60.jpe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59.jpeg"/><Relationship Id="rId5" Type="http://schemas.openxmlformats.org/officeDocument/2006/relationships/image" Target="../media/image58.png"/><Relationship Id="rId4" Type="http://schemas.openxmlformats.org/officeDocument/2006/relationships/image" Target="../media/image57.png"/></Relationships>
</file>

<file path=ppt/slides/_rels/slide1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3.gif"/><Relationship Id="rId5" Type="http://schemas.openxmlformats.org/officeDocument/2006/relationships/image" Target="../media/image63.png"/><Relationship Id="rId4" Type="http://schemas.openxmlformats.org/officeDocument/2006/relationships/image" Target="../media/image62.jpe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67.jpe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66.png"/><Relationship Id="rId5" Type="http://schemas.openxmlformats.org/officeDocument/2006/relationships/image" Target="../media/image65.jpeg"/><Relationship Id="rId4" Type="http://schemas.openxmlformats.org/officeDocument/2006/relationships/image" Target="../media/image64.png"/></Relationships>
</file>

<file path=ppt/slides/_rels/slide1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mailto:MarkWRoth@ao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7" name="Rectangle 13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9" name="Rectangle 13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1" name="Rectangle 14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a:extLst>
              <a:ext uri="{FF2B5EF4-FFF2-40B4-BE49-F238E27FC236}">
                <a16:creationId xmlns:a16="http://schemas.microsoft.com/office/drawing/2014/main" id="{2646A117-1A90-4C25-8A02-11490A0A96E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13" y="-857"/>
            <a:ext cx="12194313" cy="2316919"/>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6E735957-3448-4CB3-9E9F-9F6E6CAD73A2}"/>
              </a:ext>
            </a:extLst>
          </p:cNvPr>
          <p:cNvSpPr txBox="1">
            <a:spLocks/>
          </p:cNvSpPr>
          <p:nvPr/>
        </p:nvSpPr>
        <p:spPr>
          <a:xfrm>
            <a:off x="766" y="4223935"/>
            <a:ext cx="12191234" cy="294967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8800" b="1" dirty="0">
                <a:solidFill>
                  <a:srgbClr val="FFC000"/>
                </a:solidFill>
                <a:effectLst>
                  <a:outerShdw blurRad="38100" dist="38100" dir="2700000" algn="tl">
                    <a:srgbClr val="000000">
                      <a:alpha val="43137"/>
                    </a:srgbClr>
                  </a:outerShdw>
                </a:effectLst>
                <a:latin typeface="+mn-lt"/>
              </a:rPr>
              <a:t>Engagement</a:t>
            </a:r>
            <a:r>
              <a:rPr lang="en-US" sz="6600" b="1" dirty="0">
                <a:solidFill>
                  <a:srgbClr val="FFC000"/>
                </a:solidFill>
                <a:effectLst>
                  <a:outerShdw blurRad="38100" dist="38100" dir="2700000" algn="tl">
                    <a:srgbClr val="000000">
                      <a:alpha val="43137"/>
                    </a:srgbClr>
                  </a:outerShdw>
                </a:effectLst>
                <a:latin typeface="+mn-lt"/>
              </a:rPr>
              <a:t>:</a:t>
            </a:r>
            <a:r>
              <a:rPr lang="en-US" sz="5400" b="1" dirty="0">
                <a:solidFill>
                  <a:srgbClr val="FFC000"/>
                </a:solidFill>
                <a:effectLst>
                  <a:outerShdw blurRad="38100" dist="38100" dir="2700000" algn="tl">
                    <a:srgbClr val="000000">
                      <a:alpha val="43137"/>
                    </a:srgbClr>
                  </a:outerShdw>
                </a:effectLst>
                <a:latin typeface="+mn-lt"/>
              </a:rPr>
              <a:t> </a:t>
            </a:r>
          </a:p>
          <a:p>
            <a:pPr algn="ctr"/>
            <a:r>
              <a:rPr lang="en-US" sz="5400" b="1" dirty="0">
                <a:solidFill>
                  <a:srgbClr val="FFC000"/>
                </a:solidFill>
                <a:effectLst>
                  <a:outerShdw blurRad="38100" dist="38100" dir="2700000" algn="tl">
                    <a:srgbClr val="000000">
                      <a:alpha val="43137"/>
                    </a:srgbClr>
                  </a:outerShdw>
                </a:effectLst>
                <a:latin typeface="+mn-lt"/>
              </a:rPr>
              <a:t>The Key to Retaining Members </a:t>
            </a:r>
          </a:p>
        </p:txBody>
      </p:sp>
      <p:pic>
        <p:nvPicPr>
          <p:cNvPr id="17" name="Picture 16" descr="Ellijay Lions Club - Home Page">
            <a:extLst>
              <a:ext uri="{FF2B5EF4-FFF2-40B4-BE49-F238E27FC236}">
                <a16:creationId xmlns:a16="http://schemas.microsoft.com/office/drawing/2014/main" id="{EBEACFE9-4521-4A22-A51F-CE8100B3F0D2}"/>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98179" y="2667308"/>
            <a:ext cx="1590249" cy="1522956"/>
          </a:xfrm>
          <a:prstGeom prst="rect">
            <a:avLst/>
          </a:prstGeom>
          <a:noFill/>
          <a:ln>
            <a:noFill/>
          </a:ln>
        </p:spPr>
      </p:pic>
    </p:spTree>
    <p:extLst>
      <p:ext uri="{BB962C8B-B14F-4D97-AF65-F5344CB8AC3E}">
        <p14:creationId xmlns:p14="http://schemas.microsoft.com/office/powerpoint/2010/main" val="2204289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1999" cy="1600200"/>
          </a:xfrm>
          <a:solidFill>
            <a:srgbClr val="002060"/>
          </a:solidFill>
        </p:spPr>
        <p:txBody>
          <a:bodyPr anchor="ctr">
            <a:normAutofit/>
          </a:bodyPr>
          <a:lstStyle/>
          <a:p>
            <a:r>
              <a:rPr lang="en-US" sz="6000" b="1" dirty="0">
                <a:solidFill>
                  <a:schemeClr val="bg1"/>
                </a:solidFill>
                <a:effectLst>
                  <a:outerShdw blurRad="38100" dist="38100" dir="2700000" algn="tl">
                    <a:srgbClr val="000000">
                      <a:alpha val="43137"/>
                    </a:srgbClr>
                  </a:outerShdw>
                </a:effectLst>
                <a:latin typeface="+mn-lt"/>
              </a:rPr>
              <a:t>   </a:t>
            </a:r>
            <a:r>
              <a:rPr lang="en-US" sz="5400" b="1" dirty="0">
                <a:solidFill>
                  <a:schemeClr val="bg1"/>
                </a:solidFill>
                <a:effectLst>
                  <a:outerShdw blurRad="38100" dist="38100" dir="2700000" algn="tl">
                    <a:srgbClr val="000000">
                      <a:alpha val="43137"/>
                    </a:srgbClr>
                  </a:outerShdw>
                </a:effectLst>
                <a:latin typeface="+mn-lt"/>
              </a:rPr>
              <a:t>Objectives</a:t>
            </a:r>
          </a:p>
        </p:txBody>
      </p:sp>
      <p:sp>
        <p:nvSpPr>
          <p:cNvPr id="4" name="Text Placeholder 3"/>
          <p:cNvSpPr>
            <a:spLocks noGrp="1"/>
          </p:cNvSpPr>
          <p:nvPr>
            <p:ph type="body" sz="half" idx="2"/>
          </p:nvPr>
        </p:nvSpPr>
        <p:spPr>
          <a:xfrm>
            <a:off x="414140" y="1700366"/>
            <a:ext cx="6001097" cy="4180669"/>
          </a:xfrm>
        </p:spPr>
        <p:txBody>
          <a:bodyPr>
            <a:normAutofit lnSpcReduction="10000"/>
          </a:bodyPr>
          <a:lstStyle/>
          <a:p>
            <a:pPr marL="342900" lvl="0" indent="-342900" defTabSz="457200">
              <a:lnSpc>
                <a:spcPct val="100000"/>
              </a:lnSpc>
              <a:buSzPct val="80000"/>
              <a:buFont typeface="Arial" panose="020B0604020202020204" pitchFamily="34" charset="0"/>
              <a:buChar char="•"/>
            </a:pPr>
            <a:r>
              <a:rPr lang="en-US" sz="2800" dirty="0">
                <a:solidFill>
                  <a:srgbClr val="002060"/>
                </a:solidFill>
              </a:rPr>
              <a:t>Understand what motivates  volunteers to join a Lions Club</a:t>
            </a:r>
          </a:p>
          <a:p>
            <a:pPr marL="342900" lvl="0" indent="-342900" defTabSz="457200">
              <a:lnSpc>
                <a:spcPct val="100000"/>
              </a:lnSpc>
              <a:buSzPct val="80000"/>
              <a:buFont typeface="Arial" panose="020B0604020202020204" pitchFamily="34" charset="0"/>
              <a:buChar char="•"/>
            </a:pPr>
            <a:r>
              <a:rPr lang="en-US" sz="2800" dirty="0">
                <a:solidFill>
                  <a:srgbClr val="002060"/>
                </a:solidFill>
              </a:rPr>
              <a:t>Know where to look for support, tools and ideas to help engage your members </a:t>
            </a:r>
          </a:p>
          <a:p>
            <a:pPr marL="342900" lvl="0" indent="-342900" defTabSz="457200">
              <a:lnSpc>
                <a:spcPct val="100000"/>
              </a:lnSpc>
              <a:buSzPct val="80000"/>
              <a:buFont typeface="Arial" panose="020B0604020202020204" pitchFamily="34" charset="0"/>
              <a:buChar char="•"/>
            </a:pPr>
            <a:r>
              <a:rPr lang="en-US" sz="2800" dirty="0">
                <a:solidFill>
                  <a:srgbClr val="002060"/>
                </a:solidFill>
              </a:rPr>
              <a:t>See how service can motivate your members</a:t>
            </a:r>
          </a:p>
          <a:p>
            <a:pPr marL="342900" lvl="0" indent="-342900" defTabSz="457200">
              <a:lnSpc>
                <a:spcPct val="100000"/>
              </a:lnSpc>
              <a:buSzPct val="80000"/>
              <a:buFont typeface="Arial" panose="020B0604020202020204" pitchFamily="34" charset="0"/>
              <a:buChar char="•"/>
            </a:pPr>
            <a:r>
              <a:rPr lang="en-US" sz="2800" dirty="0">
                <a:solidFill>
                  <a:srgbClr val="002060"/>
                </a:solidFill>
              </a:rPr>
              <a:t>Know how to connect and motivate your members</a:t>
            </a:r>
          </a:p>
          <a:p>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017" y="5636525"/>
            <a:ext cx="1142521" cy="1105469"/>
          </a:xfrm>
          <a:prstGeom prst="rect">
            <a:avLst/>
          </a:prstGeom>
        </p:spPr>
      </p:pic>
      <p:pic>
        <p:nvPicPr>
          <p:cNvPr id="9" name="Picture 8" descr="Image may contain: 1 person, text that says 'LCIF LCIF Together WEEVE WE'">
            <a:extLst>
              <a:ext uri="{FF2B5EF4-FFF2-40B4-BE49-F238E27FC236}">
                <a16:creationId xmlns:a16="http://schemas.microsoft.com/office/drawing/2014/main" id="{F5C914C9-3AE4-48B2-B84B-4599EA3627A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28929" y="2634320"/>
            <a:ext cx="5078851" cy="3201937"/>
          </a:xfrm>
          <a:prstGeom prst="rect">
            <a:avLst/>
          </a:prstGeom>
          <a:ln w="19050">
            <a:solidFill>
              <a:srgbClr val="FFC00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71519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6287669" y="2490439"/>
            <a:ext cx="5825673" cy="584775"/>
          </a:xfrm>
          <a:prstGeom prst="rect">
            <a:avLst/>
          </a:prstGeom>
          <a:noFill/>
        </p:spPr>
        <p:txBody>
          <a:bodyPr wrap="square" rtlCol="0">
            <a:spAutoFit/>
          </a:bodyPr>
          <a:lstStyle/>
          <a:p>
            <a:pPr marL="285750" indent="-285750">
              <a:buFont typeface="Wingdings" panose="05000000000000000000" pitchFamily="2" charset="2"/>
              <a:buChar char="Ø"/>
            </a:pPr>
            <a:r>
              <a:rPr lang="en-US" sz="3200" b="1" dirty="0">
                <a:solidFill>
                  <a:srgbClr val="1C2792"/>
                </a:solidFill>
              </a:rPr>
              <a:t>To Make A Difference, To Serve</a:t>
            </a:r>
          </a:p>
        </p:txBody>
      </p:sp>
      <p:sp>
        <p:nvSpPr>
          <p:cNvPr id="5" name="TextBox 4"/>
          <p:cNvSpPr txBox="1"/>
          <p:nvPr/>
        </p:nvSpPr>
        <p:spPr>
          <a:xfrm>
            <a:off x="6287669" y="3075214"/>
            <a:ext cx="5420413" cy="1077218"/>
          </a:xfrm>
          <a:prstGeom prst="rect">
            <a:avLst/>
          </a:prstGeom>
          <a:noFill/>
        </p:spPr>
        <p:txBody>
          <a:bodyPr wrap="square" rtlCol="0">
            <a:spAutoFit/>
          </a:bodyPr>
          <a:lstStyle/>
          <a:p>
            <a:pPr marL="285750" indent="-285750">
              <a:buFont typeface="Wingdings" panose="05000000000000000000" pitchFamily="2" charset="2"/>
              <a:buChar char="Ø"/>
            </a:pPr>
            <a:r>
              <a:rPr lang="en-US" sz="3200" b="1" dirty="0">
                <a:solidFill>
                  <a:srgbClr val="1C2792"/>
                </a:solidFill>
              </a:rPr>
              <a:t>To Identify with a Cause or Project</a:t>
            </a:r>
          </a:p>
        </p:txBody>
      </p:sp>
      <p:sp>
        <p:nvSpPr>
          <p:cNvPr id="7" name="TextBox 6"/>
          <p:cNvSpPr txBox="1"/>
          <p:nvPr/>
        </p:nvSpPr>
        <p:spPr>
          <a:xfrm>
            <a:off x="6287667" y="4066846"/>
            <a:ext cx="5420413" cy="584775"/>
          </a:xfrm>
          <a:prstGeom prst="rect">
            <a:avLst/>
          </a:prstGeom>
          <a:noFill/>
        </p:spPr>
        <p:txBody>
          <a:bodyPr wrap="square" rtlCol="0">
            <a:spAutoFit/>
          </a:bodyPr>
          <a:lstStyle/>
          <a:p>
            <a:pPr marL="285750" indent="-285750">
              <a:buFont typeface="Wingdings" panose="05000000000000000000" pitchFamily="2" charset="2"/>
              <a:buChar char="Ø"/>
            </a:pPr>
            <a:r>
              <a:rPr lang="en-US" sz="3200" b="1" dirty="0">
                <a:solidFill>
                  <a:srgbClr val="1C2792"/>
                </a:solidFill>
              </a:rPr>
              <a:t>To Be with Friends</a:t>
            </a:r>
          </a:p>
        </p:txBody>
      </p:sp>
      <p:sp>
        <p:nvSpPr>
          <p:cNvPr id="8" name="TextBox 7"/>
          <p:cNvSpPr txBox="1"/>
          <p:nvPr/>
        </p:nvSpPr>
        <p:spPr>
          <a:xfrm>
            <a:off x="6287667" y="4559173"/>
            <a:ext cx="5420413" cy="1077218"/>
          </a:xfrm>
          <a:prstGeom prst="rect">
            <a:avLst/>
          </a:prstGeom>
          <a:noFill/>
        </p:spPr>
        <p:txBody>
          <a:bodyPr wrap="square" rtlCol="0">
            <a:spAutoFit/>
          </a:bodyPr>
          <a:lstStyle/>
          <a:p>
            <a:pPr marL="285750" indent="-285750">
              <a:buFont typeface="Wingdings" panose="05000000000000000000" pitchFamily="2" charset="2"/>
              <a:buChar char="Ø"/>
            </a:pPr>
            <a:r>
              <a:rPr lang="en-US" sz="3200" b="1" dirty="0">
                <a:solidFill>
                  <a:srgbClr val="1C2792"/>
                </a:solidFill>
              </a:rPr>
              <a:t>To Increase Professional   Development</a:t>
            </a:r>
          </a:p>
        </p:txBody>
      </p:sp>
      <p:sp>
        <p:nvSpPr>
          <p:cNvPr id="9" name="TextBox 8"/>
          <p:cNvSpPr txBox="1"/>
          <p:nvPr/>
        </p:nvSpPr>
        <p:spPr>
          <a:xfrm>
            <a:off x="6287667" y="5543943"/>
            <a:ext cx="5420413" cy="584775"/>
          </a:xfrm>
          <a:prstGeom prst="rect">
            <a:avLst/>
          </a:prstGeom>
          <a:noFill/>
        </p:spPr>
        <p:txBody>
          <a:bodyPr wrap="square" rtlCol="0">
            <a:spAutoFit/>
          </a:bodyPr>
          <a:lstStyle/>
          <a:p>
            <a:pPr marL="285750" indent="-285750">
              <a:buFont typeface="Wingdings" panose="05000000000000000000" pitchFamily="2" charset="2"/>
              <a:buChar char="Ø"/>
            </a:pPr>
            <a:r>
              <a:rPr lang="en-US" sz="3200" b="1" dirty="0">
                <a:solidFill>
                  <a:srgbClr val="1C2792"/>
                </a:solidFill>
              </a:rPr>
              <a:t>To Network</a:t>
            </a:r>
          </a:p>
        </p:txBody>
      </p:sp>
    </p:spTree>
    <p:extLst>
      <p:ext uri="{BB962C8B-B14F-4D97-AF65-F5344CB8AC3E}">
        <p14:creationId xmlns:p14="http://schemas.microsoft.com/office/powerpoint/2010/main" val="3595204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4455" y="101723"/>
            <a:ext cx="10515600" cy="1325563"/>
          </a:xfrm>
        </p:spPr>
        <p:txBody>
          <a:bodyPr>
            <a:normAutofit/>
          </a:bodyPr>
          <a:lstStyle/>
          <a:p>
            <a:pPr algn="ctr"/>
            <a:r>
              <a:rPr lang="en-US" sz="5400" b="1" dirty="0">
                <a:solidFill>
                  <a:srgbClr val="002060"/>
                </a:solidFill>
                <a:effectLst>
                  <a:outerShdw blurRad="38100" dist="38100" dir="2700000" algn="tl">
                    <a:srgbClr val="000000">
                      <a:alpha val="43137"/>
                    </a:srgbClr>
                  </a:outerShdw>
                </a:effectLst>
                <a:latin typeface="+mn-lt"/>
              </a:rPr>
              <a:t>Engaged and fulfilled members </a:t>
            </a:r>
          </a:p>
        </p:txBody>
      </p:sp>
      <p:sp>
        <p:nvSpPr>
          <p:cNvPr id="3" name="Content Placeholder 2"/>
          <p:cNvSpPr>
            <a:spLocks noGrp="1"/>
          </p:cNvSpPr>
          <p:nvPr>
            <p:ph sz="half" idx="1"/>
          </p:nvPr>
        </p:nvSpPr>
        <p:spPr>
          <a:xfrm>
            <a:off x="838200" y="1659926"/>
            <a:ext cx="5181600" cy="5088603"/>
          </a:xfrm>
          <a:solidFill>
            <a:srgbClr val="002060"/>
          </a:solidFill>
        </p:spPr>
        <p:txBody>
          <a:bodyPr/>
          <a:lstStyle/>
          <a:p>
            <a:r>
              <a:rPr lang="en-US" dirty="0">
                <a:solidFill>
                  <a:schemeClr val="bg1"/>
                </a:solidFill>
              </a:rPr>
              <a:t>Your club must decide what is more important:</a:t>
            </a:r>
          </a:p>
          <a:p>
            <a:pPr lvl="1"/>
            <a:r>
              <a:rPr lang="en-US" b="1" dirty="0">
                <a:solidFill>
                  <a:schemeClr val="bg1"/>
                </a:solidFill>
              </a:rPr>
              <a:t>100% Attendance or 100% Service</a:t>
            </a:r>
            <a:endParaRPr lang="en-US" dirty="0">
              <a:solidFill>
                <a:schemeClr val="bg1"/>
              </a:solidFill>
            </a:endParaRPr>
          </a:p>
          <a:p>
            <a:r>
              <a:rPr lang="en-US" dirty="0">
                <a:solidFill>
                  <a:schemeClr val="bg1"/>
                </a:solidFill>
              </a:rPr>
              <a:t>Then sell the product that you are going to deliver. </a:t>
            </a:r>
          </a:p>
          <a:p>
            <a:endParaRPr lang="en-US" dirty="0">
              <a:solidFill>
                <a:schemeClr val="bg1"/>
              </a:solidFill>
            </a:endParaRPr>
          </a:p>
          <a:p>
            <a:endParaRPr lang="en-US" dirty="0">
              <a:solidFill>
                <a:schemeClr val="bg1"/>
              </a:solidFill>
            </a:endParaRPr>
          </a:p>
          <a:p>
            <a:endParaRPr lang="en-US" dirty="0"/>
          </a:p>
        </p:txBody>
      </p:sp>
      <p:sp>
        <p:nvSpPr>
          <p:cNvPr id="4" name="Content Placeholder 3"/>
          <p:cNvSpPr>
            <a:spLocks noGrp="1"/>
          </p:cNvSpPr>
          <p:nvPr>
            <p:ph sz="half" idx="2"/>
          </p:nvPr>
        </p:nvSpPr>
        <p:spPr>
          <a:xfrm>
            <a:off x="6172200" y="1659926"/>
            <a:ext cx="5181600" cy="5198073"/>
          </a:xfrm>
          <a:solidFill>
            <a:schemeClr val="accent4"/>
          </a:solidFill>
        </p:spPr>
        <p:txBody>
          <a:bodyPr>
            <a:normAutofit/>
          </a:bodyPr>
          <a:lstStyle/>
          <a:p>
            <a:pPr marL="0" indent="0">
              <a:buNone/>
            </a:pPr>
            <a:r>
              <a:rPr lang="en-US" b="1" dirty="0">
                <a:solidFill>
                  <a:schemeClr val="bg1"/>
                </a:solidFill>
              </a:rPr>
              <a:t>Remember…engaged Lions are:</a:t>
            </a:r>
          </a:p>
          <a:p>
            <a:pPr lvl="1"/>
            <a:r>
              <a:rPr lang="en-US" dirty="0">
                <a:solidFill>
                  <a:schemeClr val="bg1"/>
                </a:solidFill>
              </a:rPr>
              <a:t>Eager and enthusiastic</a:t>
            </a:r>
          </a:p>
          <a:p>
            <a:pPr lvl="1"/>
            <a:r>
              <a:rPr lang="en-US" dirty="0">
                <a:solidFill>
                  <a:schemeClr val="bg1"/>
                </a:solidFill>
              </a:rPr>
              <a:t>Enjoying fellowship and friendship</a:t>
            </a:r>
          </a:p>
          <a:p>
            <a:pPr lvl="1"/>
            <a:r>
              <a:rPr lang="en-US" dirty="0">
                <a:solidFill>
                  <a:schemeClr val="bg1"/>
                </a:solidFill>
              </a:rPr>
              <a:t>Feeling respected and welcome</a:t>
            </a:r>
          </a:p>
          <a:p>
            <a:pPr lvl="1"/>
            <a:r>
              <a:rPr lang="en-US" dirty="0">
                <a:solidFill>
                  <a:schemeClr val="bg1"/>
                </a:solidFill>
              </a:rPr>
              <a:t>Confident and proud of their clubs’ service</a:t>
            </a:r>
          </a:p>
          <a:p>
            <a:endParaRPr lang="en-US" sz="2400"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200" y="298811"/>
            <a:ext cx="1260544" cy="1195416"/>
          </a:xfrm>
          <a:prstGeom prst="rect">
            <a:avLst/>
          </a:prstGeom>
        </p:spPr>
      </p:pic>
      <p:pic>
        <p:nvPicPr>
          <p:cNvPr id="6" name="Picture 5"/>
          <p:cNvPicPr>
            <a:picLocks noChangeAspect="1"/>
          </p:cNvPicPr>
          <p:nvPr/>
        </p:nvPicPr>
        <p:blipFill>
          <a:blip r:embed="rId4"/>
          <a:stretch>
            <a:fillRect/>
          </a:stretch>
        </p:blipFill>
        <p:spPr>
          <a:xfrm>
            <a:off x="838200" y="4223157"/>
            <a:ext cx="5181600" cy="2634843"/>
          </a:xfrm>
          <a:prstGeom prst="rect">
            <a:avLst/>
          </a:prstGeom>
        </p:spPr>
      </p:pic>
      <p:pic>
        <p:nvPicPr>
          <p:cNvPr id="8" name="Picture 7"/>
          <p:cNvPicPr>
            <a:picLocks noChangeAspect="1"/>
          </p:cNvPicPr>
          <p:nvPr/>
        </p:nvPicPr>
        <p:blipFill>
          <a:blip r:embed="rId5"/>
          <a:stretch>
            <a:fillRect/>
          </a:stretch>
        </p:blipFill>
        <p:spPr>
          <a:xfrm>
            <a:off x="6172200" y="4200913"/>
            <a:ext cx="5193146" cy="2679330"/>
          </a:xfrm>
          <a:prstGeom prst="rect">
            <a:avLst/>
          </a:prstGeom>
        </p:spPr>
      </p:pic>
    </p:spTree>
    <p:extLst>
      <p:ext uri="{BB962C8B-B14F-4D97-AF65-F5344CB8AC3E}">
        <p14:creationId xmlns:p14="http://schemas.microsoft.com/office/powerpoint/2010/main" val="1262090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bg/>
                                          </p:spTgt>
                                        </p:tgtEl>
                                        <p:attrNameLst>
                                          <p:attrName>style.visibility</p:attrName>
                                        </p:attrNameLst>
                                      </p:cBhvr>
                                      <p:to>
                                        <p:strVal val="visible"/>
                                      </p:to>
                                    </p:set>
                                    <p:animEffect transition="in" filter="fade">
                                      <p:cBhvr>
                                        <p:cTn id="25" dur="500"/>
                                        <p:tgtEl>
                                          <p:spTgt spid="4">
                                            <p:bg/>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Effect transition="in" filter="fade">
                                      <p:cBhvr>
                                        <p:cTn id="30" dur="500"/>
                                        <p:tgtEl>
                                          <p:spTgt spid="4">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xEl>
                                              <p:pRg st="1" end="1"/>
                                            </p:txEl>
                                          </p:spTgt>
                                        </p:tgtEl>
                                        <p:attrNameLst>
                                          <p:attrName>style.visibility</p:attrName>
                                        </p:attrNameLst>
                                      </p:cBhvr>
                                      <p:to>
                                        <p:strVal val="visible"/>
                                      </p:to>
                                    </p:set>
                                    <p:animEffect transition="in" filter="fade">
                                      <p:cBhvr>
                                        <p:cTn id="33" dur="500"/>
                                        <p:tgtEl>
                                          <p:spTgt spid="4">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
                                            <p:txEl>
                                              <p:pRg st="2" end="2"/>
                                            </p:txEl>
                                          </p:spTgt>
                                        </p:tgtEl>
                                        <p:attrNameLst>
                                          <p:attrName>style.visibility</p:attrName>
                                        </p:attrNameLst>
                                      </p:cBhvr>
                                      <p:to>
                                        <p:strVal val="visible"/>
                                      </p:to>
                                    </p:set>
                                    <p:animEffect transition="in" filter="fade">
                                      <p:cBhvr>
                                        <p:cTn id="36" dur="500"/>
                                        <p:tgtEl>
                                          <p:spTgt spid="4">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txEl>
                                              <p:pRg st="3" end="3"/>
                                            </p:txEl>
                                          </p:spTgt>
                                        </p:tgtEl>
                                        <p:attrNameLst>
                                          <p:attrName>style.visibility</p:attrName>
                                        </p:attrNameLst>
                                      </p:cBhvr>
                                      <p:to>
                                        <p:strVal val="visible"/>
                                      </p:to>
                                    </p:set>
                                    <p:animEffect transition="in" filter="fade">
                                      <p:cBhvr>
                                        <p:cTn id="39" dur="500"/>
                                        <p:tgtEl>
                                          <p:spTgt spid="4">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
                                            <p:txEl>
                                              <p:pRg st="4" end="4"/>
                                            </p:txEl>
                                          </p:spTgt>
                                        </p:tgtEl>
                                        <p:attrNameLst>
                                          <p:attrName>style.visibility</p:attrName>
                                        </p:attrNameLst>
                                      </p:cBhvr>
                                      <p:to>
                                        <p:strVal val="visible"/>
                                      </p:to>
                                    </p:set>
                                    <p:animEffect transition="in" filter="fade">
                                      <p:cBhvr>
                                        <p:cTn id="4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9" name="Title 2"/>
          <p:cNvSpPr>
            <a:spLocks noGrp="1"/>
          </p:cNvSpPr>
          <p:nvPr>
            <p:ph type="title"/>
          </p:nvPr>
        </p:nvSpPr>
        <p:spPr>
          <a:xfrm>
            <a:off x="476518" y="94230"/>
            <a:ext cx="10515600" cy="661243"/>
          </a:xfrm>
        </p:spPr>
        <p:txBody>
          <a:bodyPr>
            <a:normAutofit fontScale="90000"/>
          </a:bodyPr>
          <a:lstStyle/>
          <a:p>
            <a:r>
              <a:rPr lang="en-US" altLang="en-US" b="1" dirty="0">
                <a:effectLst>
                  <a:outerShdw blurRad="38100" dist="38100" dir="2700000" algn="tl">
                    <a:srgbClr val="000000">
                      <a:alpha val="43137"/>
                    </a:srgbClr>
                  </a:outerShdw>
                </a:effectLst>
                <a:ea typeface="ヒラギノ角ゴ Pro W3" pitchFamily="125" charset="-128"/>
              </a:rPr>
              <a:t>Preparing to Engage New Volunteers</a:t>
            </a:r>
          </a:p>
        </p:txBody>
      </p:sp>
      <p:sp>
        <p:nvSpPr>
          <p:cNvPr id="2" name="Content Placeholder 1"/>
          <p:cNvSpPr>
            <a:spLocks noGrp="1"/>
          </p:cNvSpPr>
          <p:nvPr>
            <p:ph idx="4294967295"/>
          </p:nvPr>
        </p:nvSpPr>
        <p:spPr>
          <a:xfrm>
            <a:off x="476518" y="1647330"/>
            <a:ext cx="7902268" cy="3149912"/>
          </a:xfrm>
        </p:spPr>
        <p:txBody>
          <a:bodyPr>
            <a:normAutofit fontScale="40000" lnSpcReduction="20000"/>
          </a:bodyPr>
          <a:lstStyle/>
          <a:p>
            <a:pPr marL="0" indent="0" algn="ctr">
              <a:buNone/>
              <a:defRPr/>
            </a:pPr>
            <a:r>
              <a:rPr lang="en-US" sz="7600" b="1" i="1" u="sng" dirty="0">
                <a:solidFill>
                  <a:schemeClr val="accent1">
                    <a:lumMod val="75000"/>
                  </a:schemeClr>
                </a:solidFill>
                <a:effectLst>
                  <a:outerShdw blurRad="38100" dist="38100" dir="2700000" algn="tl">
                    <a:srgbClr val="000000">
                      <a:alpha val="43137"/>
                    </a:srgbClr>
                  </a:outerShdw>
                </a:effectLst>
              </a:rPr>
              <a:t>Available Tools</a:t>
            </a:r>
          </a:p>
          <a:p>
            <a:pPr marL="0" indent="0" algn="ctr">
              <a:buNone/>
              <a:defRPr/>
            </a:pPr>
            <a:endParaRPr lang="en-US" dirty="0">
              <a:hlinkClick r:id="rId3"/>
            </a:endParaRPr>
          </a:p>
          <a:p>
            <a:pPr>
              <a:defRPr/>
            </a:pPr>
            <a:r>
              <a:rPr lang="en-US" sz="8000" dirty="0">
                <a:hlinkClick r:id="rId3"/>
              </a:rPr>
              <a:t>Membership Satisfaction Guide</a:t>
            </a:r>
            <a:endParaRPr lang="en-US" sz="8000" dirty="0"/>
          </a:p>
          <a:p>
            <a:pPr>
              <a:defRPr/>
            </a:pPr>
            <a:r>
              <a:rPr lang="en-US" sz="8000" dirty="0">
                <a:hlinkClick r:id="rId4"/>
              </a:rPr>
              <a:t>Blueprint for a Stronger Club</a:t>
            </a:r>
            <a:endParaRPr lang="en-US" sz="8000" dirty="0"/>
          </a:p>
          <a:p>
            <a:pPr>
              <a:defRPr/>
            </a:pPr>
            <a:r>
              <a:rPr lang="en-US" sz="8000" dirty="0">
                <a:hlinkClick r:id="rId5"/>
              </a:rPr>
              <a:t>Club Quality Initiative (CQI) </a:t>
            </a:r>
            <a:endParaRPr lang="en-US" sz="8000" dirty="0"/>
          </a:p>
          <a:p>
            <a:pPr>
              <a:defRPr/>
            </a:pPr>
            <a:r>
              <a:rPr lang="en-US" sz="8000" dirty="0">
                <a:hlinkClick r:id="rId6"/>
              </a:rPr>
              <a:t>Your Club, Your Way!</a:t>
            </a:r>
            <a:endParaRPr lang="en-US" sz="8000" dirty="0"/>
          </a:p>
          <a:p>
            <a:pPr>
              <a:defRPr/>
            </a:pPr>
            <a:r>
              <a:rPr lang="en-US" sz="8000" dirty="0">
                <a:hlinkClick r:id="rId7"/>
              </a:rPr>
              <a:t>LCI YouTube Channel LQ Videos</a:t>
            </a:r>
            <a:endParaRPr lang="en-US" sz="8000" dirty="0"/>
          </a:p>
          <a:p>
            <a:pPr>
              <a:defRPr/>
            </a:pPr>
            <a:endParaRPr lang="en-US" dirty="0"/>
          </a:p>
          <a:p>
            <a:pPr marL="0" indent="0">
              <a:buNone/>
              <a:defRPr/>
            </a:pPr>
            <a:endParaRPr lang="en-US" dirty="0"/>
          </a:p>
          <a:p>
            <a:pPr>
              <a:defRPr/>
            </a:pPr>
            <a:endParaRPr lang="en-US" dirty="0"/>
          </a:p>
          <a:p>
            <a:pPr marL="0" indent="0">
              <a:buNone/>
              <a:defRPr/>
            </a:pPr>
            <a:endParaRPr lang="en-US" dirty="0"/>
          </a:p>
        </p:txBody>
      </p:sp>
      <p:pic>
        <p:nvPicPr>
          <p:cNvPr id="3" name="Picture 2" descr="Screen Clippi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03315" y="1120700"/>
            <a:ext cx="4875556" cy="3332955"/>
          </a:xfrm>
          <a:prstGeom prst="rect">
            <a:avLst/>
          </a:prstGeom>
        </p:spPr>
      </p:pic>
      <p:pic>
        <p:nvPicPr>
          <p:cNvPr id="4" name="Picture 3" descr="Screen Clippin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173534" y="4809408"/>
            <a:ext cx="2667822" cy="1658981"/>
          </a:xfrm>
          <a:prstGeom prst="rect">
            <a:avLst/>
          </a:prstGeom>
        </p:spPr>
      </p:pic>
      <p:pic>
        <p:nvPicPr>
          <p:cNvPr id="5" name="Picture 4" descr="Screen Clippin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900108" y="3494284"/>
            <a:ext cx="3429750" cy="2682240"/>
          </a:xfrm>
          <a:prstGeom prst="rect">
            <a:avLst/>
          </a:prstGeom>
        </p:spPr>
      </p:pic>
      <p:sp>
        <p:nvSpPr>
          <p:cNvPr id="6" name="TextBox 5"/>
          <p:cNvSpPr txBox="1"/>
          <p:nvPr/>
        </p:nvSpPr>
        <p:spPr>
          <a:xfrm>
            <a:off x="586982" y="698825"/>
            <a:ext cx="6181859" cy="923330"/>
          </a:xfrm>
          <a:prstGeom prst="rect">
            <a:avLst/>
          </a:prstGeom>
          <a:noFill/>
        </p:spPr>
        <p:txBody>
          <a:bodyPr wrap="square" rtlCol="0">
            <a:spAutoFit/>
          </a:bodyPr>
          <a:lstStyle/>
          <a:p>
            <a:r>
              <a:rPr lang="en-US" dirty="0">
                <a:solidFill>
                  <a:srgbClr val="002060"/>
                </a:solidFill>
              </a:rPr>
              <a:t>Prior to inviting others to join our club, we need to truly evaluate it, such as the satisfaction of current members and our accomplishments and goals. </a:t>
            </a:r>
          </a:p>
        </p:txBody>
      </p:sp>
      <p:pic>
        <p:nvPicPr>
          <p:cNvPr id="8" name="Picture 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93063" y="5394766"/>
            <a:ext cx="1267569" cy="1202078"/>
          </a:xfrm>
          <a:prstGeom prst="rect">
            <a:avLst/>
          </a:prstGeom>
        </p:spPr>
      </p:pic>
      <p:sp>
        <p:nvSpPr>
          <p:cNvPr id="7" name="TextBox 6">
            <a:extLst>
              <a:ext uri="{FF2B5EF4-FFF2-40B4-BE49-F238E27FC236}">
                <a16:creationId xmlns:a16="http://schemas.microsoft.com/office/drawing/2014/main" id="{F23A9F6D-0655-4EC0-AC88-A087936DA377}"/>
              </a:ext>
            </a:extLst>
          </p:cNvPr>
          <p:cNvSpPr txBox="1"/>
          <p:nvPr/>
        </p:nvSpPr>
        <p:spPr>
          <a:xfrm>
            <a:off x="1775861" y="5458266"/>
            <a:ext cx="2817566" cy="461665"/>
          </a:xfrm>
          <a:prstGeom prst="rect">
            <a:avLst/>
          </a:prstGeom>
          <a:noFill/>
        </p:spPr>
        <p:txBody>
          <a:bodyPr wrap="none" rtlCol="0">
            <a:spAutoFit/>
          </a:bodyPr>
          <a:lstStyle/>
          <a:p>
            <a:r>
              <a:rPr lang="en-US" sz="2400" b="1" dirty="0">
                <a:solidFill>
                  <a:srgbClr val="FF0000"/>
                </a:solidFill>
                <a:effectLst>
                  <a:outerShdw blurRad="38100" dist="38100" dir="2700000" algn="tl">
                    <a:srgbClr val="000000">
                      <a:alpha val="43137"/>
                    </a:srgbClr>
                  </a:outerShdw>
                </a:effectLst>
              </a:rPr>
              <a:t>LionsClubs.org/</a:t>
            </a:r>
            <a:r>
              <a:rPr lang="en-US" sz="2400" b="1" dirty="0" err="1">
                <a:solidFill>
                  <a:srgbClr val="FF0000"/>
                </a:solidFill>
                <a:effectLst>
                  <a:outerShdw blurRad="38100" dist="38100" dir="2700000" algn="tl">
                    <a:srgbClr val="000000">
                      <a:alpha val="43137"/>
                    </a:srgbClr>
                  </a:outerShdw>
                </a:effectLst>
              </a:rPr>
              <a:t>nami</a:t>
            </a:r>
            <a:endParaRPr lang="en-US" sz="24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1220972"/>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fade">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fade">
                                      <p:cBhvr>
                                        <p:cTn id="3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2192001" cy="1893194"/>
          </a:xfrm>
          <a:solidFill>
            <a:srgbClr val="002060"/>
          </a:solidFill>
        </p:spPr>
        <p:txBody>
          <a:bodyPr anchor="ctr">
            <a:normAutofit/>
          </a:bodyPr>
          <a:lstStyle/>
          <a:p>
            <a:r>
              <a:rPr lang="en-US" sz="5400" b="1" dirty="0">
                <a:solidFill>
                  <a:schemeClr val="bg1"/>
                </a:solidFill>
                <a:effectLst>
                  <a:outerShdw blurRad="38100" dist="38100" dir="2700000" algn="tl">
                    <a:srgbClr val="000000">
                      <a:alpha val="43137"/>
                    </a:srgbClr>
                  </a:outerShdw>
                </a:effectLst>
              </a:rPr>
              <a:t>            </a:t>
            </a:r>
            <a:r>
              <a:rPr lang="en-US" sz="5400" b="1" dirty="0">
                <a:solidFill>
                  <a:schemeClr val="bg1"/>
                </a:solidFill>
                <a:latin typeface="+mn-lt"/>
              </a:rPr>
              <a:t>Updating Your Club by </a:t>
            </a:r>
            <a:br>
              <a:rPr lang="en-US" sz="5400" b="1" dirty="0">
                <a:solidFill>
                  <a:schemeClr val="bg1"/>
                </a:solidFill>
                <a:latin typeface="+mn-lt"/>
              </a:rPr>
            </a:br>
            <a:r>
              <a:rPr lang="en-US" sz="5400" b="1" dirty="0">
                <a:solidFill>
                  <a:schemeClr val="bg1"/>
                </a:solidFill>
                <a:latin typeface="+mn-lt"/>
              </a:rPr>
              <a:t>			           Serving in New Ways</a:t>
            </a:r>
          </a:p>
        </p:txBody>
      </p:sp>
      <p:pic>
        <p:nvPicPr>
          <p:cNvPr id="6" name="Picture 5"/>
          <p:cNvPicPr>
            <a:picLocks noChangeAspect="1"/>
          </p:cNvPicPr>
          <p:nvPr/>
        </p:nvPicPr>
        <p:blipFill>
          <a:blip r:embed="rId3"/>
          <a:stretch>
            <a:fillRect/>
          </a:stretch>
        </p:blipFill>
        <p:spPr>
          <a:xfrm>
            <a:off x="5740626" y="2425051"/>
            <a:ext cx="6267471" cy="3524987"/>
          </a:xfrm>
          <a:prstGeom prst="rect">
            <a:avLst/>
          </a:prstGeom>
        </p:spPr>
      </p:pic>
      <p:sp>
        <p:nvSpPr>
          <p:cNvPr id="7" name="Content Placeholder 2"/>
          <p:cNvSpPr txBox="1">
            <a:spLocks/>
          </p:cNvSpPr>
          <p:nvPr/>
        </p:nvSpPr>
        <p:spPr>
          <a:xfrm>
            <a:off x="277895" y="2425052"/>
            <a:ext cx="5386305" cy="406066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marR="0" lvl="0" indent="0" algn="l" defTabSz="457200" rtl="0" eaLnBrk="1" fontAlgn="auto" latinLnBrk="0" hangingPunct="1">
              <a:lnSpc>
                <a:spcPct val="100000"/>
              </a:lnSpc>
              <a:spcBef>
                <a:spcPts val="1000"/>
              </a:spcBef>
              <a:spcAft>
                <a:spcPts val="0"/>
              </a:spcAft>
              <a:buClr>
                <a:srgbClr val="B31166"/>
              </a:buClr>
              <a:buSzPct val="80000"/>
              <a:buFont typeface="Wingdings 3" charset="2"/>
              <a:buNone/>
              <a:tabLst/>
              <a:defRPr/>
            </a:pPr>
            <a:r>
              <a:rPr kumimoji="0" lang="en-US" sz="28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ea typeface="+mn-ea"/>
                <a:cs typeface="+mn-cs"/>
              </a:rPr>
              <a:t>Community Needs Assessment</a:t>
            </a:r>
            <a:r>
              <a:rPr kumimoji="0" lang="en-US" sz="2800" b="1" i="0" u="none" strike="noStrike" kern="1200" cap="none" spc="0" normalizeH="0" baseline="0" noProof="0" dirty="0">
                <a:ln>
                  <a:noFill/>
                </a:ln>
                <a:solidFill>
                  <a:srgbClr val="002060"/>
                </a:solidFill>
                <a:effectLst/>
                <a:uLnTx/>
                <a:uFillTx/>
                <a:ea typeface="+mn-ea"/>
                <a:cs typeface="+mn-cs"/>
              </a:rPr>
              <a:t> </a:t>
            </a:r>
            <a:r>
              <a:rPr kumimoji="0" lang="en-US" sz="2800" b="0" i="0" u="none" strike="noStrike" kern="1200" cap="none" spc="0" normalizeH="0" baseline="0" noProof="0" dirty="0">
                <a:ln>
                  <a:noFill/>
                </a:ln>
                <a:solidFill>
                  <a:srgbClr val="002060"/>
                </a:solidFill>
                <a:effectLst/>
                <a:uLnTx/>
                <a:uFillTx/>
                <a:ea typeface="+mn-ea"/>
                <a:cs typeface="+mn-cs"/>
              </a:rPr>
              <a:t>– </a:t>
            </a:r>
          </a:p>
          <a:p>
            <a:pPr>
              <a:buClrTx/>
              <a:buFont typeface="Arial" panose="020B0604020202020204" pitchFamily="34" charset="0"/>
              <a:buChar char="•"/>
            </a:pPr>
            <a:r>
              <a:rPr kumimoji="0" lang="en-US" sz="2800" b="0" i="0" u="none" strike="noStrike" kern="1200" cap="none" spc="0" normalizeH="0" baseline="0" noProof="0" dirty="0">
                <a:ln>
                  <a:noFill/>
                </a:ln>
                <a:solidFill>
                  <a:srgbClr val="002060"/>
                </a:solidFill>
                <a:effectLst/>
                <a:uLnTx/>
                <a:uFillTx/>
                <a:ea typeface="+mn-ea"/>
                <a:cs typeface="+mn-cs"/>
              </a:rPr>
              <a:t>Evaluate current projects.</a:t>
            </a:r>
          </a:p>
          <a:p>
            <a:pPr>
              <a:buClrTx/>
              <a:buFont typeface="Arial" panose="020B0604020202020204" pitchFamily="34" charset="0"/>
              <a:buChar char="•"/>
            </a:pPr>
            <a:r>
              <a:rPr kumimoji="0" lang="en-US" sz="2800" b="0" i="0" u="none" strike="noStrike" kern="1200" cap="none" spc="0" normalizeH="0" baseline="0" noProof="0" dirty="0">
                <a:ln>
                  <a:noFill/>
                </a:ln>
                <a:solidFill>
                  <a:srgbClr val="002060"/>
                </a:solidFill>
                <a:effectLst/>
                <a:uLnTx/>
                <a:uFillTx/>
                <a:ea typeface="+mn-ea"/>
                <a:cs typeface="+mn-cs"/>
              </a:rPr>
              <a:t>Consider new ones.</a:t>
            </a:r>
          </a:p>
          <a:p>
            <a:pPr>
              <a:buClrTx/>
              <a:buFont typeface="Arial" panose="020B0604020202020204" pitchFamily="34" charset="0"/>
              <a:buChar char="•"/>
            </a:pPr>
            <a:r>
              <a:rPr kumimoji="0" lang="en-US" sz="2800" b="0" i="0" u="none" strike="noStrike" kern="1200" cap="none" spc="0" normalizeH="0" baseline="0" noProof="0" dirty="0">
                <a:ln>
                  <a:noFill/>
                </a:ln>
                <a:solidFill>
                  <a:srgbClr val="002060"/>
                </a:solidFill>
                <a:effectLst/>
                <a:uLnTx/>
                <a:uFillTx/>
                <a:ea typeface="+mn-ea"/>
                <a:cs typeface="+mn-cs"/>
              </a:rPr>
              <a:t>Make a list of service provided in  last 18 months.</a:t>
            </a:r>
          </a:p>
          <a:p>
            <a:pPr>
              <a:buClrTx/>
              <a:buFont typeface="Arial" panose="020B0604020202020204" pitchFamily="34" charset="0"/>
              <a:buChar char="•"/>
            </a:pPr>
            <a:r>
              <a:rPr kumimoji="0" lang="en-US" sz="2800" b="0" i="0" u="none" strike="noStrike" kern="1200" cap="none" spc="0" normalizeH="0" baseline="0" noProof="0" dirty="0">
                <a:ln>
                  <a:noFill/>
                </a:ln>
                <a:solidFill>
                  <a:srgbClr val="002060"/>
                </a:solidFill>
                <a:effectLst/>
                <a:uLnTx/>
                <a:uFillTx/>
                <a:ea typeface="+mn-ea"/>
                <a:cs typeface="+mn-cs"/>
              </a:rPr>
              <a:t>Set “</a:t>
            </a:r>
            <a:r>
              <a:rPr kumimoji="0" lang="en-US" sz="2800" b="1" i="0" u="sng" strike="noStrike" kern="1200" cap="none" spc="0" normalizeH="0" baseline="0" noProof="0" dirty="0">
                <a:ln>
                  <a:noFill/>
                </a:ln>
                <a:solidFill>
                  <a:srgbClr val="002060"/>
                </a:solidFill>
                <a:effectLst>
                  <a:outerShdw blurRad="38100" dist="38100" dir="2700000" algn="tl">
                    <a:srgbClr val="000000">
                      <a:alpha val="43137"/>
                    </a:srgbClr>
                  </a:outerShdw>
                </a:effectLst>
                <a:uLnTx/>
                <a:uFillTx/>
                <a:ea typeface="+mn-ea"/>
                <a:cs typeface="+mn-cs"/>
              </a:rPr>
              <a:t>Service Impact Goals</a:t>
            </a:r>
            <a:r>
              <a:rPr kumimoji="0" lang="en-US" sz="2800" b="0" i="0" u="none" strike="noStrike" kern="1200" cap="none" spc="0" normalizeH="0" baseline="0" noProof="0" dirty="0">
                <a:ln>
                  <a:noFill/>
                </a:ln>
                <a:solidFill>
                  <a:srgbClr val="002060"/>
                </a:solidFill>
                <a:effectLst/>
                <a:uLnTx/>
                <a:uFillTx/>
                <a:ea typeface="+mn-ea"/>
                <a:cs typeface="+mn-cs"/>
              </a:rPr>
              <a:t>” for the next 6-12 months.</a:t>
            </a:r>
          </a:p>
          <a:p>
            <a:pPr marL="342900" marR="0" lvl="0" indent="-342900" algn="l" defTabSz="457200" rtl="0" eaLnBrk="1" fontAlgn="auto" latinLnBrk="0" hangingPunct="1">
              <a:lnSpc>
                <a:spcPct val="100000"/>
              </a:lnSpc>
              <a:spcBef>
                <a:spcPts val="1000"/>
              </a:spcBef>
              <a:spcAft>
                <a:spcPts val="0"/>
              </a:spcAft>
              <a:buClr>
                <a:srgbClr val="B31166"/>
              </a:buClr>
              <a:buSzPct val="80000"/>
              <a:buFont typeface="Wingdings 3" charset="2"/>
              <a:buChar char=""/>
              <a:tabLst/>
              <a:defRPr/>
            </a:pPr>
            <a:endParaRPr kumimoji="0" lang="en-US" sz="1800" b="0" i="0" u="none" strike="noStrike" kern="1200" cap="none" spc="0" normalizeH="0" baseline="0" noProof="0" dirty="0">
              <a:ln>
                <a:noFill/>
              </a:ln>
              <a:solidFill>
                <a:sysClr val="windowText" lastClr="000000">
                  <a:lumMod val="75000"/>
                  <a:lumOff val="25000"/>
                </a:sysClr>
              </a:solidFill>
              <a:effectLst/>
              <a:uLnTx/>
              <a:uFillTx/>
              <a:latin typeface="Century Gothic" panose="020B0502020202020204"/>
              <a:ea typeface="+mn-ea"/>
              <a:cs typeface="+mn-cs"/>
            </a:endParaRP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7895" y="180676"/>
            <a:ext cx="1615299" cy="1531842"/>
          </a:xfrm>
          <a:prstGeom prst="rect">
            <a:avLst/>
          </a:prstGeom>
        </p:spPr>
      </p:pic>
    </p:spTree>
    <p:extLst>
      <p:ext uri="{BB962C8B-B14F-4D97-AF65-F5344CB8AC3E}">
        <p14:creationId xmlns:p14="http://schemas.microsoft.com/office/powerpoint/2010/main" val="3105097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537" y="312234"/>
            <a:ext cx="11061313" cy="1600200"/>
          </a:xfrm>
          <a:solidFill>
            <a:srgbClr val="002060"/>
          </a:solidFill>
        </p:spPr>
        <p:txBody>
          <a:bodyPr anchor="ctr">
            <a:normAutofit/>
          </a:bodyPr>
          <a:lstStyle/>
          <a:p>
            <a:r>
              <a:rPr lang="en-US" sz="5400" b="1" dirty="0">
                <a:solidFill>
                  <a:schemeClr val="bg1"/>
                </a:solidFill>
                <a:latin typeface="+mn-lt"/>
              </a:rPr>
              <a:t>   How is your Club serving?</a:t>
            </a:r>
          </a:p>
        </p:txBody>
      </p:sp>
      <p:sp>
        <p:nvSpPr>
          <p:cNvPr id="4" name="Text Placeholder 3"/>
          <p:cNvSpPr>
            <a:spLocks noGrp="1"/>
          </p:cNvSpPr>
          <p:nvPr>
            <p:ph type="body" sz="half" idx="2"/>
          </p:nvPr>
        </p:nvSpPr>
        <p:spPr>
          <a:xfrm>
            <a:off x="334536" y="2260428"/>
            <a:ext cx="9300115" cy="1250938"/>
          </a:xfrm>
        </p:spPr>
        <p:txBody>
          <a:bodyPr>
            <a:noAutofit/>
          </a:bodyPr>
          <a:lstStyle/>
          <a:p>
            <a:r>
              <a:rPr lang="en-US" sz="1800" b="1" u="sng" dirty="0">
                <a:solidFill>
                  <a:srgbClr val="002060"/>
                </a:solidFill>
                <a:effectLst>
                  <a:outerShdw blurRad="38100" dist="38100" dir="2700000" algn="tl">
                    <a:srgbClr val="000000">
                      <a:alpha val="43137"/>
                    </a:srgbClr>
                  </a:outerShdw>
                </a:effectLst>
              </a:rPr>
              <a:t>Lead with Service</a:t>
            </a:r>
          </a:p>
          <a:p>
            <a:pPr marL="285750" indent="-285750">
              <a:buFont typeface="Arial" panose="020B0604020202020204" pitchFamily="34" charset="0"/>
              <a:buChar char="•"/>
            </a:pPr>
            <a:r>
              <a:rPr lang="en-US" sz="1800" dirty="0">
                <a:solidFill>
                  <a:srgbClr val="002060"/>
                </a:solidFill>
              </a:rPr>
              <a:t>Where there’s a need, there’s a Lion.</a:t>
            </a:r>
          </a:p>
          <a:p>
            <a:pPr marL="285750" indent="-285750">
              <a:buFont typeface="Arial" panose="020B0604020202020204" pitchFamily="34" charset="0"/>
              <a:buChar char="•"/>
            </a:pPr>
            <a:r>
              <a:rPr lang="en-US" sz="1800" dirty="0">
                <a:solidFill>
                  <a:srgbClr val="002060"/>
                </a:solidFill>
              </a:rPr>
              <a:t>Global Causes: Enhancing service impact and focus on contributing to the LCI Forward goal of serving 200 million people per year by 2020-21.</a:t>
            </a:r>
          </a:p>
        </p:txBody>
      </p:sp>
      <p:pic>
        <p:nvPicPr>
          <p:cNvPr id="16" name="Picture 15"/>
          <p:cNvPicPr>
            <a:picLocks noChangeAspect="1"/>
          </p:cNvPicPr>
          <p:nvPr/>
        </p:nvPicPr>
        <p:blipFill rotWithShape="1">
          <a:blip r:embed="rId3"/>
          <a:srcRect t="25551" b="22422"/>
          <a:stretch/>
        </p:blipFill>
        <p:spPr>
          <a:xfrm>
            <a:off x="4879868" y="3747156"/>
            <a:ext cx="6571738" cy="1666100"/>
          </a:xfrm>
          <a:prstGeom prst="rect">
            <a:avLst/>
          </a:prstGeom>
        </p:spPr>
      </p:pic>
      <p:sp>
        <p:nvSpPr>
          <p:cNvPr id="18" name="TextBox 17"/>
          <p:cNvSpPr txBox="1"/>
          <p:nvPr/>
        </p:nvSpPr>
        <p:spPr>
          <a:xfrm>
            <a:off x="334536" y="4041597"/>
            <a:ext cx="4627757" cy="954107"/>
          </a:xfrm>
          <a:prstGeom prst="rect">
            <a:avLst/>
          </a:prstGeom>
          <a:noFill/>
        </p:spPr>
        <p:txBody>
          <a:bodyPr wrap="square" rtlCol="0">
            <a:spAutoFit/>
          </a:bodyPr>
          <a:lstStyle/>
          <a:p>
            <a:pPr marL="285750" indent="-285750">
              <a:buFont typeface="Arial" panose="020B0604020202020204" pitchFamily="34" charset="0"/>
              <a:buChar char="•"/>
            </a:pPr>
            <a:r>
              <a:rPr lang="en-US" sz="2800" b="1" u="sng" dirty="0">
                <a:solidFill>
                  <a:srgbClr val="C00000"/>
                </a:solidFill>
                <a:effectLst>
                  <a:outerShdw blurRad="38100" dist="38100" dir="2700000" algn="tl">
                    <a:srgbClr val="000000">
                      <a:alpha val="43137"/>
                    </a:srgbClr>
                  </a:outerShdw>
                </a:effectLst>
              </a:rPr>
              <a:t>Low Cost, High Visibility and High Impact</a:t>
            </a:r>
          </a:p>
        </p:txBody>
      </p:sp>
      <p:sp>
        <p:nvSpPr>
          <p:cNvPr id="19" name="TextBox 18"/>
          <p:cNvSpPr txBox="1"/>
          <p:nvPr/>
        </p:nvSpPr>
        <p:spPr>
          <a:xfrm>
            <a:off x="4879869" y="5440473"/>
            <a:ext cx="6571737" cy="523220"/>
          </a:xfrm>
          <a:prstGeom prst="rect">
            <a:avLst/>
          </a:prstGeom>
          <a:noFill/>
        </p:spPr>
        <p:txBody>
          <a:bodyPr wrap="square" rtlCol="0">
            <a:spAutoFit/>
          </a:bodyPr>
          <a:lstStyle/>
          <a:p>
            <a:pPr algn="ctr"/>
            <a:r>
              <a:rPr lang="en-US" sz="2800" b="1" dirty="0">
                <a:solidFill>
                  <a:srgbClr val="002060"/>
                </a:solidFill>
                <a:effectLst>
                  <a:outerShdw blurRad="38100" dist="38100" dir="2700000" algn="tl">
                    <a:srgbClr val="000000">
                      <a:alpha val="43137"/>
                    </a:srgbClr>
                  </a:outerShdw>
                </a:effectLst>
              </a:rPr>
              <a:t>It costs nothing but time to serve others …</a:t>
            </a:r>
          </a:p>
        </p:txBody>
      </p:sp>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4537" y="5413256"/>
            <a:ext cx="1352257" cy="1282390"/>
          </a:xfrm>
          <a:prstGeom prst="rect">
            <a:avLst/>
          </a:prstGeom>
        </p:spPr>
      </p:pic>
    </p:spTree>
    <p:extLst>
      <p:ext uri="{BB962C8B-B14F-4D97-AF65-F5344CB8AC3E}">
        <p14:creationId xmlns:p14="http://schemas.microsoft.com/office/powerpoint/2010/main" val="1063385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637731"/>
          </a:xfrm>
          <a:solidFill>
            <a:srgbClr val="002060"/>
          </a:solidFill>
        </p:spPr>
        <p:txBody>
          <a:bodyPr anchor="ctr">
            <a:normAutofit/>
          </a:bodyPr>
          <a:lstStyle/>
          <a:p>
            <a:r>
              <a:rPr lang="en-US" sz="5400" b="1" dirty="0">
                <a:solidFill>
                  <a:schemeClr val="bg1"/>
                </a:solidFill>
                <a:latin typeface="+mn-lt"/>
              </a:rPr>
              <a:t>   Think Outside the Box</a:t>
            </a:r>
          </a:p>
        </p:txBody>
      </p:sp>
      <p:sp>
        <p:nvSpPr>
          <p:cNvPr id="4" name="Text Placeholder 3"/>
          <p:cNvSpPr>
            <a:spLocks noGrp="1"/>
          </p:cNvSpPr>
          <p:nvPr>
            <p:ph type="body" sz="half" idx="2"/>
          </p:nvPr>
        </p:nvSpPr>
        <p:spPr>
          <a:xfrm>
            <a:off x="465262" y="1843435"/>
            <a:ext cx="5228081" cy="4129040"/>
          </a:xfrm>
        </p:spPr>
        <p:txBody>
          <a:bodyPr>
            <a:normAutofit fontScale="92500"/>
          </a:bodyPr>
          <a:lstStyle/>
          <a:p>
            <a:pPr lvl="0" algn="ctr" defTabSz="457200">
              <a:lnSpc>
                <a:spcPct val="100000"/>
              </a:lnSpc>
              <a:buClr>
                <a:srgbClr val="B31166"/>
              </a:buClr>
              <a:buSzPct val="80000"/>
            </a:pPr>
            <a:r>
              <a:rPr lang="en-US" sz="3500" b="1" dirty="0">
                <a:solidFill>
                  <a:srgbClr val="002060"/>
                </a:solidFill>
                <a:effectLst>
                  <a:outerShdw blurRad="38100" dist="38100" dir="2700000" algn="tl">
                    <a:srgbClr val="000000">
                      <a:alpha val="43137"/>
                    </a:srgbClr>
                  </a:outerShdw>
                </a:effectLst>
              </a:rPr>
              <a:t>Challenge and Encourage</a:t>
            </a:r>
          </a:p>
          <a:p>
            <a:pPr marL="342900" lvl="0" indent="-342900" defTabSz="457200">
              <a:lnSpc>
                <a:spcPct val="100000"/>
              </a:lnSpc>
              <a:buClr>
                <a:srgbClr val="B31166"/>
              </a:buClr>
              <a:buSzPct val="80000"/>
              <a:buFont typeface="Wingdings 3" charset="2"/>
              <a:buChar char=""/>
            </a:pPr>
            <a:endParaRPr lang="en-US" sz="1800" dirty="0">
              <a:solidFill>
                <a:srgbClr val="002060"/>
              </a:solidFill>
            </a:endParaRPr>
          </a:p>
          <a:p>
            <a:pPr marL="342900" lvl="0" indent="-342900" defTabSz="457200">
              <a:lnSpc>
                <a:spcPct val="100000"/>
              </a:lnSpc>
              <a:buSzPct val="84000"/>
              <a:buFont typeface="Arial" panose="020B0604020202020204" pitchFamily="34" charset="0"/>
              <a:buChar char="•"/>
            </a:pPr>
            <a:r>
              <a:rPr lang="en-US" sz="3000" dirty="0">
                <a:solidFill>
                  <a:srgbClr val="002060"/>
                </a:solidFill>
              </a:rPr>
              <a:t>Challenge Lions to consider new projects.</a:t>
            </a:r>
          </a:p>
          <a:p>
            <a:pPr marL="342900" lvl="0" indent="-342900" defTabSz="457200">
              <a:lnSpc>
                <a:spcPct val="100000"/>
              </a:lnSpc>
              <a:buSzPct val="84000"/>
              <a:buFont typeface="Arial" panose="020B0604020202020204" pitchFamily="34" charset="0"/>
              <a:buChar char="•"/>
            </a:pPr>
            <a:r>
              <a:rPr lang="en-US" sz="3000" dirty="0">
                <a:solidFill>
                  <a:srgbClr val="002060"/>
                </a:solidFill>
              </a:rPr>
              <a:t>Encourage Lions to be innovative.</a:t>
            </a:r>
          </a:p>
          <a:p>
            <a:pPr marL="342900" lvl="0" indent="-342900" defTabSz="457200">
              <a:lnSpc>
                <a:spcPct val="100000"/>
              </a:lnSpc>
              <a:buSzPct val="84000"/>
              <a:buFont typeface="Arial" panose="020B0604020202020204" pitchFamily="34" charset="0"/>
              <a:buChar char="•"/>
            </a:pPr>
            <a:r>
              <a:rPr lang="en-US" sz="3000" dirty="0">
                <a:solidFill>
                  <a:srgbClr val="002060"/>
                </a:solidFill>
              </a:rPr>
              <a:t>The Pandemic motivates us to find new </a:t>
            </a:r>
            <a:r>
              <a:rPr lang="en-US" sz="3000" i="1" dirty="0">
                <a:solidFill>
                  <a:srgbClr val="002060"/>
                </a:solidFill>
                <a:effectLst>
                  <a:outerShdw blurRad="38100" dist="38100" dir="2700000" algn="tl">
                    <a:srgbClr val="000000">
                      <a:alpha val="43137"/>
                    </a:srgbClr>
                  </a:outerShdw>
                </a:effectLst>
              </a:rPr>
              <a:t>ways</a:t>
            </a:r>
            <a:r>
              <a:rPr lang="en-US" sz="3000" dirty="0">
                <a:solidFill>
                  <a:srgbClr val="002060"/>
                </a:solidFill>
              </a:rPr>
              <a:t> to deliver service</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2768" y="5763522"/>
            <a:ext cx="1068235" cy="1013043"/>
          </a:xfrm>
          <a:prstGeom prst="rect">
            <a:avLst/>
          </a:prstGeom>
        </p:spPr>
      </p:pic>
      <p:pic>
        <p:nvPicPr>
          <p:cNvPr id="8" name="Picture 7">
            <a:extLst>
              <a:ext uri="{FF2B5EF4-FFF2-40B4-BE49-F238E27FC236}">
                <a16:creationId xmlns:a16="http://schemas.microsoft.com/office/drawing/2014/main" id="{EE99A07B-EFF3-4377-A7FD-5C54948B92A5}"/>
              </a:ext>
            </a:extLst>
          </p:cNvPr>
          <p:cNvPicPr/>
          <p:nvPr/>
        </p:nvPicPr>
        <p:blipFill rotWithShape="1">
          <a:blip r:embed="rId4"/>
          <a:srcRect t="12406" b="1766"/>
          <a:stretch/>
        </p:blipFill>
        <p:spPr>
          <a:xfrm>
            <a:off x="5693343" y="2401502"/>
            <a:ext cx="6136019" cy="3643163"/>
          </a:xfrm>
          <a:prstGeom prst="rect">
            <a:avLst/>
          </a:prstGeom>
        </p:spPr>
      </p:pic>
      <p:sp>
        <p:nvSpPr>
          <p:cNvPr id="9" name="TextBox 8">
            <a:extLst>
              <a:ext uri="{FF2B5EF4-FFF2-40B4-BE49-F238E27FC236}">
                <a16:creationId xmlns:a16="http://schemas.microsoft.com/office/drawing/2014/main" id="{297E08C8-25AF-43D5-A2B4-CF59EE2DF724}"/>
              </a:ext>
            </a:extLst>
          </p:cNvPr>
          <p:cNvSpPr txBox="1"/>
          <p:nvPr/>
        </p:nvSpPr>
        <p:spPr>
          <a:xfrm>
            <a:off x="8960881" y="5813832"/>
            <a:ext cx="2868481" cy="461665"/>
          </a:xfrm>
          <a:prstGeom prst="rect">
            <a:avLst/>
          </a:prstGeom>
          <a:noFill/>
        </p:spPr>
        <p:txBody>
          <a:bodyPr wrap="square" rtlCol="0">
            <a:spAutoFit/>
          </a:bodyPr>
          <a:lstStyle/>
          <a:p>
            <a:pPr algn="ctr"/>
            <a:r>
              <a:rPr lang="en-US" sz="2400" b="1" dirty="0">
                <a:solidFill>
                  <a:srgbClr val="C00000"/>
                </a:solidFill>
                <a:effectLst>
                  <a:outerShdw blurRad="38100" dist="38100" dir="2700000" algn="tl">
                    <a:srgbClr val="000000">
                      <a:alpha val="43137"/>
                    </a:srgbClr>
                  </a:outerShdw>
                </a:effectLst>
              </a:rPr>
              <a:t>The “70-20-10” Rule</a:t>
            </a:r>
          </a:p>
        </p:txBody>
      </p:sp>
    </p:spTree>
    <p:extLst>
      <p:ext uri="{BB962C8B-B14F-4D97-AF65-F5344CB8AC3E}">
        <p14:creationId xmlns:p14="http://schemas.microsoft.com/office/powerpoint/2010/main" val="3671205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Title 1"/>
          <p:cNvSpPr>
            <a:spLocks noGrp="1"/>
          </p:cNvSpPr>
          <p:nvPr>
            <p:ph type="title"/>
          </p:nvPr>
        </p:nvSpPr>
        <p:spPr>
          <a:xfrm>
            <a:off x="5746594" y="77560"/>
            <a:ext cx="6326460" cy="661243"/>
          </a:xfrm>
        </p:spPr>
        <p:txBody>
          <a:bodyPr>
            <a:normAutofit fontScale="90000"/>
          </a:bodyPr>
          <a:lstStyle/>
          <a:p>
            <a:pPr algn="ctr"/>
            <a:r>
              <a:rPr lang="en-US" altLang="en-US" b="1" dirty="0">
                <a:effectLst>
                  <a:outerShdw blurRad="38100" dist="38100" dir="2700000" algn="tl">
                    <a:srgbClr val="000000">
                      <a:alpha val="43137"/>
                    </a:srgbClr>
                  </a:outerShdw>
                </a:effectLst>
                <a:latin typeface="+mn-lt"/>
                <a:ea typeface="ヒラギノ角ゴ Pro W3" pitchFamily="125" charset="-128"/>
              </a:rPr>
              <a:t>  Innovative &amp; Creative</a:t>
            </a:r>
          </a:p>
        </p:txBody>
      </p:sp>
      <p:sp>
        <p:nvSpPr>
          <p:cNvPr id="2" name="Rectangle 1"/>
          <p:cNvSpPr/>
          <p:nvPr/>
        </p:nvSpPr>
        <p:spPr>
          <a:xfrm>
            <a:off x="11152" y="0"/>
            <a:ext cx="5653668"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p:cNvSpPr txBox="1">
            <a:spLocks/>
          </p:cNvSpPr>
          <p:nvPr/>
        </p:nvSpPr>
        <p:spPr>
          <a:xfrm>
            <a:off x="0" y="66411"/>
            <a:ext cx="4907409"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endParaRPr lang="en-US" altLang="en-US" dirty="0">
              <a:solidFill>
                <a:schemeClr val="bg1"/>
              </a:solidFill>
              <a:latin typeface="+mn-lt"/>
              <a:ea typeface="ヒラギノ角ゴ Pro W3" pitchFamily="125" charset="-128"/>
            </a:endParaRPr>
          </a:p>
        </p:txBody>
      </p:sp>
      <p:sp>
        <p:nvSpPr>
          <p:cNvPr id="6" name="Title 1"/>
          <p:cNvSpPr txBox="1">
            <a:spLocks/>
          </p:cNvSpPr>
          <p:nvPr/>
        </p:nvSpPr>
        <p:spPr>
          <a:xfrm>
            <a:off x="118946" y="88215"/>
            <a:ext cx="5430954"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pPr algn="ctr"/>
            <a:r>
              <a:rPr lang="en-US" altLang="en-US" b="1" dirty="0">
                <a:solidFill>
                  <a:schemeClr val="bg1"/>
                </a:solidFill>
                <a:effectLst>
                  <a:outerShdw blurRad="38100" dist="38100" dir="2700000" algn="tl">
                    <a:srgbClr val="000000">
                      <a:alpha val="43137"/>
                    </a:srgbClr>
                  </a:outerShdw>
                </a:effectLst>
                <a:latin typeface="+mn-lt"/>
                <a:ea typeface="ヒラギノ角ゴ Pro W3" pitchFamily="125" charset="-128"/>
              </a:rPr>
              <a:t>  Service Ideas</a:t>
            </a:r>
          </a:p>
        </p:txBody>
      </p:sp>
      <p:sp>
        <p:nvSpPr>
          <p:cNvPr id="3" name="TextBox 2"/>
          <p:cNvSpPr txBox="1"/>
          <p:nvPr/>
        </p:nvSpPr>
        <p:spPr>
          <a:xfrm>
            <a:off x="264696" y="1073616"/>
            <a:ext cx="5207266" cy="3929281"/>
          </a:xfrm>
          <a:prstGeom prst="rect">
            <a:avLst/>
          </a:prstGeom>
          <a:noFill/>
        </p:spPr>
        <p:txBody>
          <a:bodyPr wrap="square" rtlCol="0">
            <a:spAutoFit/>
          </a:bodyPr>
          <a:lstStyle/>
          <a:p>
            <a:pPr marL="514350" lvl="0" indent="-514350" defTabSz="457200">
              <a:spcBef>
                <a:spcPts val="1000"/>
              </a:spcBef>
              <a:buClr>
                <a:schemeClr val="bg1"/>
              </a:buClr>
              <a:buSzPct val="80000"/>
              <a:buFont typeface="+mj-lt"/>
              <a:buAutoNum type="arabicPeriod"/>
            </a:pPr>
            <a:r>
              <a:rPr lang="en-US" sz="2700" b="1" dirty="0">
                <a:solidFill>
                  <a:schemeClr val="bg1"/>
                </a:solidFill>
                <a:latin typeface="Century Gothic" panose="020B0502020202020204"/>
              </a:rPr>
              <a:t>Know your Members’ interests</a:t>
            </a:r>
          </a:p>
          <a:p>
            <a:pPr marL="514350" lvl="0" indent="-514350" defTabSz="457200">
              <a:spcBef>
                <a:spcPts val="1000"/>
              </a:spcBef>
              <a:buClr>
                <a:schemeClr val="bg1"/>
              </a:buClr>
              <a:buSzPct val="80000"/>
              <a:buFont typeface="+mj-lt"/>
              <a:buAutoNum type="arabicPeriod"/>
            </a:pPr>
            <a:r>
              <a:rPr lang="en-US" sz="2700" b="1" dirty="0">
                <a:solidFill>
                  <a:schemeClr val="bg1"/>
                </a:solidFill>
                <a:latin typeface="Century Gothic" panose="020B0502020202020204"/>
              </a:rPr>
              <a:t>Member suggestions</a:t>
            </a:r>
          </a:p>
          <a:p>
            <a:pPr marL="514350" lvl="0" indent="-514350" defTabSz="457200">
              <a:spcBef>
                <a:spcPts val="1000"/>
              </a:spcBef>
              <a:buClr>
                <a:schemeClr val="bg1"/>
              </a:buClr>
              <a:buSzPct val="80000"/>
              <a:buFont typeface="+mj-lt"/>
              <a:buAutoNum type="arabicPeriod"/>
            </a:pPr>
            <a:r>
              <a:rPr lang="en-US" sz="2700" b="1" dirty="0">
                <a:solidFill>
                  <a:schemeClr val="bg1"/>
                </a:solidFill>
                <a:latin typeface="Century Gothic" panose="020B0502020202020204"/>
              </a:rPr>
              <a:t>Involve members on service committees</a:t>
            </a:r>
          </a:p>
          <a:p>
            <a:pPr marL="514350" lvl="0" indent="-514350" defTabSz="457200">
              <a:spcBef>
                <a:spcPts val="1000"/>
              </a:spcBef>
              <a:buClr>
                <a:schemeClr val="bg1"/>
              </a:buClr>
              <a:buSzPct val="80000"/>
              <a:buFont typeface="+mj-lt"/>
              <a:buAutoNum type="arabicPeriod"/>
            </a:pPr>
            <a:r>
              <a:rPr lang="en-US" sz="2700" b="1" dirty="0">
                <a:solidFill>
                  <a:schemeClr val="bg1"/>
                </a:solidFill>
                <a:latin typeface="Century Gothic" panose="020B0502020202020204"/>
              </a:rPr>
              <a:t>Encourage non-Traditional service ideas</a:t>
            </a:r>
          </a:p>
          <a:p>
            <a:pPr marL="514350" lvl="0" indent="-514350" defTabSz="457200">
              <a:spcBef>
                <a:spcPts val="1000"/>
              </a:spcBef>
              <a:buClr>
                <a:schemeClr val="bg1"/>
              </a:buClr>
              <a:buSzPct val="80000"/>
              <a:buFont typeface="+mj-lt"/>
              <a:buAutoNum type="arabicPeriod"/>
            </a:pPr>
            <a:r>
              <a:rPr lang="en-US" sz="2700" b="1" dirty="0">
                <a:solidFill>
                  <a:schemeClr val="bg1"/>
                </a:solidFill>
                <a:latin typeface="Century Gothic" panose="020B0502020202020204"/>
              </a:rPr>
              <a:t>Promote your service</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708" y="5603360"/>
            <a:ext cx="1134854" cy="107622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4820" y="4709492"/>
            <a:ext cx="6527180" cy="2148508"/>
          </a:xfrm>
          <a:prstGeom prst="rect">
            <a:avLst/>
          </a:prstGeom>
        </p:spPr>
      </p:pic>
      <p:pic>
        <p:nvPicPr>
          <p:cNvPr id="10" name="Picture 9">
            <a:extLst>
              <a:ext uri="{FF2B5EF4-FFF2-40B4-BE49-F238E27FC236}">
                <a16:creationId xmlns:a16="http://schemas.microsoft.com/office/drawing/2014/main" id="{B28BE697-BAFE-4C6E-9D7E-203787C1467B}"/>
              </a:ext>
            </a:extLst>
          </p:cNvPr>
          <p:cNvPicPr/>
          <p:nvPr/>
        </p:nvPicPr>
        <p:blipFill>
          <a:blip r:embed="rId5"/>
          <a:stretch>
            <a:fillRect/>
          </a:stretch>
        </p:blipFill>
        <p:spPr>
          <a:xfrm>
            <a:off x="5934802" y="1115494"/>
            <a:ext cx="5808020" cy="3153310"/>
          </a:xfrm>
          <a:prstGeom prst="rect">
            <a:avLst/>
          </a:prstGeom>
        </p:spPr>
      </p:pic>
    </p:spTree>
    <p:extLst>
      <p:ext uri="{BB962C8B-B14F-4D97-AF65-F5344CB8AC3E}">
        <p14:creationId xmlns:p14="http://schemas.microsoft.com/office/powerpoint/2010/main" val="3065990243"/>
      </p:ext>
    </p:extLst>
  </p:cSld>
  <p:clrMapOvr>
    <a:masterClrMapping/>
  </p:clrMapOvr>
  <p:transition spd="slow">
    <p:wheel spokes="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820" y="309093"/>
            <a:ext cx="11728360" cy="1748307"/>
          </a:xfrm>
          <a:solidFill>
            <a:srgbClr val="002060"/>
          </a:solidFill>
        </p:spPr>
        <p:txBody>
          <a:bodyPr anchor="ctr">
            <a:noAutofit/>
          </a:bodyPr>
          <a:lstStyle/>
          <a:p>
            <a:r>
              <a:rPr lang="en-US" sz="5400" b="1" dirty="0">
                <a:solidFill>
                  <a:schemeClr val="bg1"/>
                </a:solidFill>
                <a:latin typeface="+mn-lt"/>
              </a:rPr>
              <a:t>  100 Service Ideas</a:t>
            </a:r>
          </a:p>
        </p:txBody>
      </p:sp>
      <p:sp>
        <p:nvSpPr>
          <p:cNvPr id="4" name="Text Placeholder 3"/>
          <p:cNvSpPr>
            <a:spLocks noGrp="1"/>
          </p:cNvSpPr>
          <p:nvPr>
            <p:ph type="body" sz="half" idx="2"/>
          </p:nvPr>
        </p:nvSpPr>
        <p:spPr>
          <a:xfrm>
            <a:off x="231820" y="1661610"/>
            <a:ext cx="5609411" cy="4355144"/>
          </a:xfrm>
        </p:spPr>
        <p:txBody>
          <a:bodyPr anchor="t"/>
          <a:lstStyle/>
          <a:p>
            <a:pPr marL="457200" lvl="0" indent="-457200" defTabSz="457200">
              <a:lnSpc>
                <a:spcPct val="100000"/>
              </a:lnSpc>
              <a:buClr>
                <a:schemeClr val="accent5">
                  <a:lumMod val="50000"/>
                </a:schemeClr>
              </a:buClr>
              <a:buSzPct val="80000"/>
              <a:buFont typeface="Arial" panose="020B0604020202020204" pitchFamily="34" charset="0"/>
              <a:buChar char="•"/>
            </a:pPr>
            <a:endParaRPr lang="en-US" sz="2600" b="1" dirty="0">
              <a:solidFill>
                <a:prstClr val="black">
                  <a:lumMod val="75000"/>
                  <a:lumOff val="25000"/>
                </a:prstClr>
              </a:solidFill>
            </a:endParaRPr>
          </a:p>
          <a:p>
            <a:pPr lvl="0" defTabSz="457200">
              <a:lnSpc>
                <a:spcPct val="100000"/>
              </a:lnSpc>
              <a:buClr>
                <a:schemeClr val="accent5">
                  <a:lumMod val="50000"/>
                </a:schemeClr>
              </a:buClr>
              <a:buSzPct val="80000"/>
            </a:pPr>
            <a:r>
              <a:rPr lang="en-US" sz="2800" b="1" dirty="0">
                <a:solidFill>
                  <a:srgbClr val="002060"/>
                </a:solidFill>
                <a:effectLst>
                  <a:outerShdw blurRad="38100" dist="38100" dir="2700000" algn="tl">
                    <a:srgbClr val="000000">
                      <a:alpha val="43137"/>
                    </a:srgbClr>
                  </a:outerShdw>
                </a:effectLst>
              </a:rPr>
              <a:t>Find a Project:</a:t>
            </a:r>
          </a:p>
          <a:p>
            <a:pPr marL="914400" lvl="1" indent="-457200" defTabSz="457200">
              <a:lnSpc>
                <a:spcPct val="100000"/>
              </a:lnSpc>
              <a:buClr>
                <a:schemeClr val="accent5">
                  <a:lumMod val="50000"/>
                </a:schemeClr>
              </a:buClr>
              <a:buSzPct val="80000"/>
              <a:buFont typeface="Arial" panose="020B0604020202020204" pitchFamily="34" charset="0"/>
              <a:buChar char="•"/>
            </a:pPr>
            <a:r>
              <a:rPr lang="en-US" sz="2800" b="1" dirty="0">
                <a:solidFill>
                  <a:srgbClr val="002060"/>
                </a:solidFill>
              </a:rPr>
              <a:t>Consider members’ abilities and limitations</a:t>
            </a:r>
          </a:p>
          <a:p>
            <a:pPr marL="914400" lvl="1" indent="-457200" defTabSz="457200">
              <a:lnSpc>
                <a:spcPct val="100000"/>
              </a:lnSpc>
              <a:buClr>
                <a:schemeClr val="accent5">
                  <a:lumMod val="50000"/>
                </a:schemeClr>
              </a:buClr>
              <a:buSzPct val="80000"/>
              <a:buFont typeface="Arial" panose="020B0604020202020204" pitchFamily="34" charset="0"/>
              <a:buChar char="•"/>
            </a:pPr>
            <a:r>
              <a:rPr lang="en-US" sz="2800" b="1" dirty="0">
                <a:solidFill>
                  <a:srgbClr val="002060"/>
                </a:solidFill>
              </a:rPr>
              <a:t>Consider your community’s restrictions</a:t>
            </a:r>
          </a:p>
          <a:p>
            <a:pPr marL="914400" lvl="1" indent="-457200" defTabSz="457200">
              <a:lnSpc>
                <a:spcPct val="100000"/>
              </a:lnSpc>
              <a:buClr>
                <a:schemeClr val="accent5">
                  <a:lumMod val="50000"/>
                </a:schemeClr>
              </a:buClr>
              <a:buSzPct val="80000"/>
              <a:buFont typeface="Arial" panose="020B0604020202020204" pitchFamily="34" charset="0"/>
              <a:buChar char="•"/>
            </a:pPr>
            <a:r>
              <a:rPr lang="en-US" sz="2800" b="1" dirty="0">
                <a:solidFill>
                  <a:srgbClr val="002060"/>
                </a:solidFill>
              </a:rPr>
              <a:t>Partner with others providing service</a:t>
            </a:r>
          </a:p>
          <a:p>
            <a:endParaRPr lang="en-US"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1668" y="5751633"/>
            <a:ext cx="1125902" cy="1067730"/>
          </a:xfrm>
          <a:prstGeom prst="rect">
            <a:avLst/>
          </a:prstGeom>
        </p:spPr>
      </p:pic>
      <p:pic>
        <p:nvPicPr>
          <p:cNvPr id="9" name="Picture 8">
            <a:extLst>
              <a:ext uri="{FF2B5EF4-FFF2-40B4-BE49-F238E27FC236}">
                <a16:creationId xmlns:a16="http://schemas.microsoft.com/office/drawing/2014/main" id="{7957F2EF-779F-4BAB-965C-89713CFAED5C}"/>
              </a:ext>
            </a:extLst>
          </p:cNvPr>
          <p:cNvPicPr/>
          <p:nvPr/>
        </p:nvPicPr>
        <p:blipFill>
          <a:blip r:embed="rId4"/>
          <a:stretch>
            <a:fillRect/>
          </a:stretch>
        </p:blipFill>
        <p:spPr>
          <a:xfrm>
            <a:off x="5841231" y="1183246"/>
            <a:ext cx="3348990" cy="4345940"/>
          </a:xfrm>
          <a:prstGeom prst="rect">
            <a:avLst/>
          </a:prstGeom>
          <a:ln w="19050">
            <a:solidFill>
              <a:srgbClr val="FFC000"/>
            </a:solid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D22DC3A5-C01A-44D5-9A54-D62EDEBF5312}"/>
              </a:ext>
            </a:extLst>
          </p:cNvPr>
          <p:cNvPicPr/>
          <p:nvPr/>
        </p:nvPicPr>
        <p:blipFill>
          <a:blip r:embed="rId5"/>
          <a:stretch>
            <a:fillRect/>
          </a:stretch>
        </p:blipFill>
        <p:spPr>
          <a:xfrm>
            <a:off x="8260831" y="2350686"/>
            <a:ext cx="3312795" cy="4274185"/>
          </a:xfrm>
          <a:prstGeom prst="rect">
            <a:avLst/>
          </a:prstGeom>
          <a:ln w="19050">
            <a:solidFill>
              <a:srgbClr val="FFC000"/>
            </a:solid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644B9FCC-A8AB-4824-87DA-8767B0F6026F}"/>
              </a:ext>
            </a:extLst>
          </p:cNvPr>
          <p:cNvSpPr txBox="1"/>
          <p:nvPr/>
        </p:nvSpPr>
        <p:spPr>
          <a:xfrm>
            <a:off x="1543623" y="5688664"/>
            <a:ext cx="6441154" cy="830997"/>
          </a:xfrm>
          <a:prstGeom prst="rect">
            <a:avLst/>
          </a:prstGeom>
          <a:noFill/>
        </p:spPr>
        <p:txBody>
          <a:bodyPr wrap="square" rtlCol="0">
            <a:spAutoFit/>
          </a:bodyPr>
          <a:lstStyle/>
          <a:p>
            <a:pPr algn="ctr"/>
            <a:r>
              <a:rPr lang="en-US" sz="2400" b="1" dirty="0">
                <a:solidFill>
                  <a:srgbClr val="00539A"/>
                </a:solidFill>
                <a:effectLst>
                  <a:outerShdw blurRad="38100" dist="38100" dir="2700000" algn="tl">
                    <a:srgbClr val="000000">
                      <a:alpha val="43137"/>
                    </a:srgbClr>
                  </a:outerShdw>
                </a:effectLst>
              </a:rPr>
              <a:t>Pick a service project that best meets your club’s abilities – get your members serving others</a:t>
            </a:r>
          </a:p>
        </p:txBody>
      </p:sp>
    </p:spTree>
    <p:extLst>
      <p:ext uri="{BB962C8B-B14F-4D97-AF65-F5344CB8AC3E}">
        <p14:creationId xmlns:p14="http://schemas.microsoft.com/office/powerpoint/2010/main" val="41485687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5"/>
              </a:gs>
              <a:gs pos="25000">
                <a:schemeClr val="accent5"/>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 name="Picture 45">
            <a:extLst>
              <a:ext uri="{FF2B5EF4-FFF2-40B4-BE49-F238E27FC236}">
                <a16:creationId xmlns:a16="http://schemas.microsoft.com/office/drawing/2014/main" id="{02DD2BC0-6F29-4B4F-8D61-2DCF6D2E8E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5" name="Picture 14" descr="Image may contain: table, indoor and food, text that says 'BOTAN'">
            <a:extLst>
              <a:ext uri="{FF2B5EF4-FFF2-40B4-BE49-F238E27FC236}">
                <a16:creationId xmlns:a16="http://schemas.microsoft.com/office/drawing/2014/main" id="{597F34F8-A66F-4675-A063-F95C580BFD6E}"/>
              </a:ext>
            </a:extLst>
          </p:cNvPr>
          <p:cNvPicPr/>
          <p:nvPr/>
        </p:nvPicPr>
        <p:blipFill rotWithShape="1">
          <a:blip r:embed="rId4" cstate="print">
            <a:extLst>
              <a:ext uri="{28A0092B-C50C-407E-A947-70E740481C1C}">
                <a14:useLocalDpi xmlns:a14="http://schemas.microsoft.com/office/drawing/2010/main" val="0"/>
              </a:ext>
            </a:extLst>
          </a:blip>
          <a:srcRect t="14723" r="-4" b="4712"/>
          <a:stretch/>
        </p:blipFill>
        <p:spPr bwMode="auto">
          <a:xfrm>
            <a:off x="1035050" y="2924175"/>
            <a:ext cx="2643188" cy="1520825"/>
          </a:xfrm>
          <a:prstGeom prst="rect">
            <a:avLst/>
          </a:prstGeom>
        </p:spPr>
      </p:pic>
      <p:pic>
        <p:nvPicPr>
          <p:cNvPr id="23" name="Picture 22" descr="Image may contain: 2 people, people standing, text that says 'ANNEX NO 2 HARRIS URTHOUSE ANNEX#2 COUNTY #2 COUR 1302 PRESTON RATES .Coke'">
            <a:extLst>
              <a:ext uri="{FF2B5EF4-FFF2-40B4-BE49-F238E27FC236}">
                <a16:creationId xmlns:a16="http://schemas.microsoft.com/office/drawing/2014/main" id="{01B0B68A-B844-4501-99C3-0258ABFE5993}"/>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48088" y="2924175"/>
            <a:ext cx="2068513" cy="1520825"/>
          </a:xfrm>
          <a:prstGeom prst="rect">
            <a:avLst/>
          </a:prstGeom>
        </p:spPr>
      </p:pic>
      <p:pic>
        <p:nvPicPr>
          <p:cNvPr id="12" name="Picture 11" descr="Image may contain: 2 people, people sitting and outdoor">
            <a:extLst>
              <a:ext uri="{FF2B5EF4-FFF2-40B4-BE49-F238E27FC236}">
                <a16:creationId xmlns:a16="http://schemas.microsoft.com/office/drawing/2014/main" id="{9B9D1C95-6CBC-494D-8E3A-B058DA183DDC}"/>
              </a:ext>
            </a:extLst>
          </p:cNvPr>
          <p:cNvPicPr/>
          <p:nvPr/>
        </p:nvPicPr>
        <p:blipFill rotWithShape="1">
          <a:blip r:embed="rId6" cstate="print">
            <a:extLst>
              <a:ext uri="{28A0092B-C50C-407E-A947-70E740481C1C}">
                <a14:useLocalDpi xmlns:a14="http://schemas.microsoft.com/office/drawing/2010/main" val="0"/>
              </a:ext>
            </a:extLst>
          </a:blip>
          <a:srcRect l="3934" r="17972"/>
          <a:stretch/>
        </p:blipFill>
        <p:spPr bwMode="auto">
          <a:xfrm>
            <a:off x="5884863" y="2924175"/>
            <a:ext cx="2603500" cy="1520825"/>
          </a:xfrm>
          <a:prstGeom prst="rect">
            <a:avLst/>
          </a:prstGeom>
        </p:spPr>
      </p:pic>
      <p:pic>
        <p:nvPicPr>
          <p:cNvPr id="18" name="Picture 17">
            <a:extLst>
              <a:ext uri="{FF2B5EF4-FFF2-40B4-BE49-F238E27FC236}">
                <a16:creationId xmlns:a16="http://schemas.microsoft.com/office/drawing/2014/main" id="{1C5CF37A-0426-41B8-954D-6B320F19B836}"/>
              </a:ext>
            </a:extLst>
          </p:cNvPr>
          <p:cNvPicPr/>
          <p:nvPr/>
        </p:nvPicPr>
        <p:blipFill rotWithShape="1">
          <a:blip r:embed="rId7" cstate="print">
            <a:extLst>
              <a:ext uri="{28A0092B-C50C-407E-A947-70E740481C1C}">
                <a14:useLocalDpi xmlns:a14="http://schemas.microsoft.com/office/drawing/2010/main" val="0"/>
              </a:ext>
            </a:extLst>
          </a:blip>
          <a:srcRect t="6170" r="-4" b="2178"/>
          <a:stretch/>
        </p:blipFill>
        <p:spPr bwMode="auto">
          <a:xfrm>
            <a:off x="8556625" y="2924175"/>
            <a:ext cx="2595563" cy="1520825"/>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35050" y="4514850"/>
            <a:ext cx="1585913" cy="1489075"/>
          </a:xfrm>
          <a:prstGeom prst="rect">
            <a:avLst/>
          </a:prstGeom>
        </p:spPr>
      </p:pic>
      <p:pic>
        <p:nvPicPr>
          <p:cNvPr id="19" name="Picture 18" descr="Image may contain: 7 people, indoor, text that says 'HOUSTON UNITY LIONS CLUB'">
            <a:extLst>
              <a:ext uri="{FF2B5EF4-FFF2-40B4-BE49-F238E27FC236}">
                <a16:creationId xmlns:a16="http://schemas.microsoft.com/office/drawing/2014/main" id="{3A712871-6F28-49E5-AB30-3D5D8A56E738}"/>
              </a:ext>
            </a:extLst>
          </p:cNvPr>
          <p:cNvPicPr/>
          <p:nvPr/>
        </p:nvPicPr>
        <p:blipFill rotWithShape="1">
          <a:blip r:embed="rId9" cstate="print">
            <a:extLst>
              <a:ext uri="{28A0092B-C50C-407E-A947-70E740481C1C}">
                <a14:useLocalDpi xmlns:a14="http://schemas.microsoft.com/office/drawing/2010/main" val="0"/>
              </a:ext>
            </a:extLst>
          </a:blip>
          <a:srcRect t="20569" r="-4" b="-4"/>
          <a:stretch/>
        </p:blipFill>
        <p:spPr bwMode="auto">
          <a:xfrm>
            <a:off x="2690813" y="4514850"/>
            <a:ext cx="2606675" cy="1489075"/>
          </a:xfrm>
          <a:prstGeom prst="rect">
            <a:avLst/>
          </a:prstGeom>
        </p:spPr>
      </p:pic>
      <p:pic>
        <p:nvPicPr>
          <p:cNvPr id="29" name="Picture 28" descr="Image may contain: one or more people, people sitting, outdoor and food">
            <a:extLst>
              <a:ext uri="{FF2B5EF4-FFF2-40B4-BE49-F238E27FC236}">
                <a16:creationId xmlns:a16="http://schemas.microsoft.com/office/drawing/2014/main" id="{8B818E2A-96BE-4CC0-BAD6-A252826C1D56}"/>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365750" y="4514850"/>
            <a:ext cx="2009775" cy="1489075"/>
          </a:xfrm>
          <a:prstGeom prst="rect">
            <a:avLst/>
          </a:prstGeom>
        </p:spPr>
      </p:pic>
      <p:pic>
        <p:nvPicPr>
          <p:cNvPr id="11" name="Picture 10"/>
          <p:cNvPicPr>
            <a:picLocks noChangeAspect="1"/>
          </p:cNvPicPr>
          <p:nvPr/>
        </p:nvPicPr>
        <p:blipFill rotWithShape="1">
          <a:blip r:embed="rId11"/>
          <a:srcRect t="25608" r="-4" b="-4"/>
          <a:stretch/>
        </p:blipFill>
        <p:spPr>
          <a:xfrm>
            <a:off x="7443788" y="4514850"/>
            <a:ext cx="2552700" cy="1489075"/>
          </a:xfrm>
          <a:prstGeom prst="rect">
            <a:avLst/>
          </a:prstGeom>
        </p:spPr>
      </p:pic>
      <p:pic>
        <p:nvPicPr>
          <p:cNvPr id="22" name="Picture 21" descr="Image may contain: 1 person, standing, shoes, outdoor and nature">
            <a:extLst>
              <a:ext uri="{FF2B5EF4-FFF2-40B4-BE49-F238E27FC236}">
                <a16:creationId xmlns:a16="http://schemas.microsoft.com/office/drawing/2014/main" id="{AADC7943-3718-442B-93BF-AFD686AF6FFC}"/>
              </a:ext>
            </a:extLst>
          </p:cNvPr>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0066338" y="4514850"/>
            <a:ext cx="1087438" cy="1489075"/>
          </a:xfrm>
          <a:prstGeom prst="rect">
            <a:avLst/>
          </a:prstGeom>
        </p:spPr>
      </p:pic>
      <p:sp>
        <p:nvSpPr>
          <p:cNvPr id="2" name="Title 1"/>
          <p:cNvSpPr>
            <a:spLocks noGrp="1"/>
          </p:cNvSpPr>
          <p:nvPr>
            <p:ph type="title"/>
          </p:nvPr>
        </p:nvSpPr>
        <p:spPr>
          <a:xfrm>
            <a:off x="1179226" y="826680"/>
            <a:ext cx="9833548" cy="1325563"/>
          </a:xfrm>
        </p:spPr>
        <p:txBody>
          <a:bodyPr vert="horz" lIns="91440" tIns="45720" rIns="91440" bIns="45720" rtlCol="0" anchor="ctr">
            <a:normAutofit/>
          </a:bodyPr>
          <a:lstStyle/>
          <a:p>
            <a:pPr algn="ctr"/>
            <a:r>
              <a:rPr lang="en-US" sz="5400" b="1" kern="1200" dirty="0">
                <a:solidFill>
                  <a:srgbClr val="FFFFFF"/>
                </a:solidFill>
                <a:effectLst>
                  <a:outerShdw blurRad="38100" dist="38100" dir="2700000" algn="tl">
                    <a:srgbClr val="000000">
                      <a:alpha val="43137"/>
                    </a:srgbClr>
                  </a:outerShdw>
                </a:effectLst>
                <a:latin typeface="+mj-lt"/>
                <a:ea typeface="+mj-ea"/>
                <a:cs typeface="+mj-cs"/>
              </a:rPr>
              <a:t>  The Pandemic Forces Creativity!</a:t>
            </a:r>
          </a:p>
        </p:txBody>
      </p:sp>
    </p:spTree>
    <p:extLst>
      <p:ext uri="{BB962C8B-B14F-4D97-AF65-F5344CB8AC3E}">
        <p14:creationId xmlns:p14="http://schemas.microsoft.com/office/powerpoint/2010/main" val="13471123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Title 1"/>
          <p:cNvSpPr>
            <a:spLocks noGrp="1"/>
          </p:cNvSpPr>
          <p:nvPr>
            <p:ph type="title"/>
          </p:nvPr>
        </p:nvSpPr>
        <p:spPr>
          <a:xfrm>
            <a:off x="6084848" y="1896735"/>
            <a:ext cx="6084848" cy="661243"/>
          </a:xfrm>
        </p:spPr>
        <p:txBody>
          <a:bodyPr>
            <a:normAutofit fontScale="90000"/>
          </a:bodyPr>
          <a:lstStyle/>
          <a:p>
            <a:pPr algn="ctr"/>
            <a:r>
              <a:rPr lang="en-US" altLang="en-US" b="1" dirty="0">
                <a:effectLst>
                  <a:outerShdw blurRad="38100" dist="38100" dir="2700000" algn="tl">
                    <a:srgbClr val="000000">
                      <a:alpha val="43137"/>
                    </a:srgbClr>
                  </a:outerShdw>
                </a:effectLst>
                <a:latin typeface="+mn-lt"/>
                <a:ea typeface="ヒラギノ角ゴ Pro W3" pitchFamily="125" charset="-128"/>
              </a:rPr>
              <a:t>Social Media</a:t>
            </a:r>
          </a:p>
        </p:txBody>
      </p:sp>
      <p:sp>
        <p:nvSpPr>
          <p:cNvPr id="2" name="Rectangle 1"/>
          <p:cNvSpPr/>
          <p:nvPr/>
        </p:nvSpPr>
        <p:spPr>
          <a:xfrm>
            <a:off x="11152" y="0"/>
            <a:ext cx="6084848"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p:cNvSpPr txBox="1">
            <a:spLocks/>
          </p:cNvSpPr>
          <p:nvPr/>
        </p:nvSpPr>
        <p:spPr>
          <a:xfrm>
            <a:off x="0" y="66411"/>
            <a:ext cx="4907409"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endParaRPr lang="en-US" altLang="en-US" dirty="0">
              <a:solidFill>
                <a:schemeClr val="bg1"/>
              </a:solidFill>
              <a:latin typeface="+mn-lt"/>
              <a:ea typeface="ヒラギノ角ゴ Pro W3" pitchFamily="125" charset="-128"/>
            </a:endParaRPr>
          </a:p>
        </p:txBody>
      </p:sp>
      <p:sp>
        <p:nvSpPr>
          <p:cNvPr id="6" name="Title 1"/>
          <p:cNvSpPr txBox="1">
            <a:spLocks/>
          </p:cNvSpPr>
          <p:nvPr/>
        </p:nvSpPr>
        <p:spPr>
          <a:xfrm>
            <a:off x="0" y="1891381"/>
            <a:ext cx="6084848"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pPr algn="ctr"/>
            <a:r>
              <a:rPr lang="en-US" altLang="en-US" b="1" dirty="0">
                <a:solidFill>
                  <a:schemeClr val="bg1"/>
                </a:solidFill>
                <a:effectLst>
                  <a:outerShdw blurRad="38100" dist="38100" dir="2700000" algn="tl">
                    <a:srgbClr val="000000">
                      <a:alpha val="43137"/>
                    </a:srgbClr>
                  </a:outerShdw>
                </a:effectLst>
                <a:latin typeface="+mn-lt"/>
                <a:ea typeface="ヒラギノ角ゴ Pro W3" pitchFamily="125" charset="-128"/>
              </a:rPr>
              <a:t>Web &amp; Media Presence</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708" y="5603360"/>
            <a:ext cx="1134854" cy="1076220"/>
          </a:xfrm>
          <a:prstGeom prst="rect">
            <a:avLst/>
          </a:prstGeom>
        </p:spPr>
      </p:pic>
      <p:sp>
        <p:nvSpPr>
          <p:cNvPr id="14" name="Title 1">
            <a:extLst>
              <a:ext uri="{FF2B5EF4-FFF2-40B4-BE49-F238E27FC236}">
                <a16:creationId xmlns:a16="http://schemas.microsoft.com/office/drawing/2014/main" id="{4F64B77B-D15E-4F5F-8CA9-EAB45D861F54}"/>
              </a:ext>
            </a:extLst>
          </p:cNvPr>
          <p:cNvSpPr txBox="1">
            <a:spLocks/>
          </p:cNvSpPr>
          <p:nvPr/>
        </p:nvSpPr>
        <p:spPr>
          <a:xfrm>
            <a:off x="0" y="0"/>
            <a:ext cx="12191999" cy="1600200"/>
          </a:xfrm>
          <a:prstGeom prst="rect">
            <a:avLst/>
          </a:prstGeom>
          <a:solidFill>
            <a:srgbClr val="002060"/>
          </a:solidFill>
        </p:spPr>
        <p:txBody>
          <a:bodyPr vert="horz" lIns="91430" tIns="45718" rIns="91430" bIns="45718" rtlCol="0" anchor="ctr">
            <a:normAutofit/>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r>
              <a:rPr lang="en-US" sz="5400" b="1" dirty="0">
                <a:solidFill>
                  <a:schemeClr val="bg1"/>
                </a:solidFill>
                <a:effectLst>
                  <a:outerShdw blurRad="38100" dist="38100" dir="2700000" algn="tl">
                    <a:srgbClr val="000000">
                      <a:alpha val="43137"/>
                    </a:srgbClr>
                  </a:outerShdw>
                </a:effectLst>
                <a:latin typeface="+mn-lt"/>
              </a:rPr>
              <a:t>   Connect with Your Community</a:t>
            </a:r>
          </a:p>
        </p:txBody>
      </p:sp>
      <p:pic>
        <p:nvPicPr>
          <p:cNvPr id="15" name="Picture 14">
            <a:extLst>
              <a:ext uri="{FF2B5EF4-FFF2-40B4-BE49-F238E27FC236}">
                <a16:creationId xmlns:a16="http://schemas.microsoft.com/office/drawing/2014/main" id="{267A251E-B271-4339-A230-7488012EEE02}"/>
              </a:ext>
            </a:extLst>
          </p:cNvPr>
          <p:cNvPicPr/>
          <p:nvPr/>
        </p:nvPicPr>
        <p:blipFill>
          <a:blip r:embed="rId4"/>
          <a:srcRect/>
          <a:stretch>
            <a:fillRect/>
          </a:stretch>
        </p:blipFill>
        <p:spPr bwMode="auto">
          <a:xfrm>
            <a:off x="328625" y="2673490"/>
            <a:ext cx="3468675" cy="2666420"/>
          </a:xfrm>
          <a:prstGeom prst="rect">
            <a:avLst/>
          </a:prstGeom>
          <a:ln w="57150">
            <a:solidFill>
              <a:srgbClr val="0070C0"/>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6" name="Picture 15">
            <a:extLst>
              <a:ext uri="{FF2B5EF4-FFF2-40B4-BE49-F238E27FC236}">
                <a16:creationId xmlns:a16="http://schemas.microsoft.com/office/drawing/2014/main" id="{34B25E26-D682-4A07-86D0-3E03B9106944}"/>
              </a:ext>
            </a:extLst>
          </p:cNvPr>
          <p:cNvPicPr/>
          <p:nvPr/>
        </p:nvPicPr>
        <p:blipFill>
          <a:blip r:embed="rId5"/>
          <a:srcRect/>
          <a:stretch>
            <a:fillRect/>
          </a:stretch>
        </p:blipFill>
        <p:spPr bwMode="auto">
          <a:xfrm>
            <a:off x="2209801" y="3943350"/>
            <a:ext cx="3406332" cy="2338060"/>
          </a:xfrm>
          <a:prstGeom prst="rect">
            <a:avLst/>
          </a:prstGeom>
          <a:ln w="57150">
            <a:solidFill>
              <a:srgbClr val="0070C0"/>
            </a:solidFill>
            <a:miter lim="800000"/>
            <a:headEnd/>
            <a:tailEnd/>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7" name="Picture 16">
            <a:extLst>
              <a:ext uri="{FF2B5EF4-FFF2-40B4-BE49-F238E27FC236}">
                <a16:creationId xmlns:a16="http://schemas.microsoft.com/office/drawing/2014/main" id="{7A2444A6-D6FD-4E65-BF26-30F16A3720D6}"/>
              </a:ext>
            </a:extLst>
          </p:cNvPr>
          <p:cNvPicPr/>
          <p:nvPr/>
        </p:nvPicPr>
        <p:blipFill>
          <a:blip r:embed="rId6"/>
          <a:stretch>
            <a:fillRect/>
          </a:stretch>
        </p:blipFill>
        <p:spPr>
          <a:xfrm>
            <a:off x="6554329" y="2598785"/>
            <a:ext cx="1205055" cy="1243807"/>
          </a:xfrm>
          <a:prstGeom prst="rect">
            <a:avLst/>
          </a:prstGeom>
        </p:spPr>
      </p:pic>
      <p:pic>
        <p:nvPicPr>
          <p:cNvPr id="18" name="Picture 17" descr="Related image">
            <a:extLst>
              <a:ext uri="{FF2B5EF4-FFF2-40B4-BE49-F238E27FC236}">
                <a16:creationId xmlns:a16="http://schemas.microsoft.com/office/drawing/2014/main" id="{D4F5AC96-F330-4101-A513-5D0D55C22A40}"/>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638524" y="4131812"/>
            <a:ext cx="1023897" cy="102933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Related image">
            <a:extLst>
              <a:ext uri="{FF2B5EF4-FFF2-40B4-BE49-F238E27FC236}">
                <a16:creationId xmlns:a16="http://schemas.microsoft.com/office/drawing/2014/main" id="{5466D9E2-63BC-4B91-B656-E64B89F1E03D}"/>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327561" y="4207157"/>
            <a:ext cx="864910" cy="83121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descr="Related image">
            <a:extLst>
              <a:ext uri="{FF2B5EF4-FFF2-40B4-BE49-F238E27FC236}">
                <a16:creationId xmlns:a16="http://schemas.microsoft.com/office/drawing/2014/main" id="{CD0AB9AE-8163-4332-AD9C-9F8051755922}"/>
              </a:ext>
            </a:extLs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554329" y="5503020"/>
            <a:ext cx="888030" cy="86622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0EB07CD0-9424-432A-972C-1BC95B937DDF}"/>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477158" y="2656246"/>
            <a:ext cx="1076188" cy="103202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5D59212A-4CEE-4391-A7E7-E5E6D41C6B7A}"/>
              </a:ext>
            </a:extLst>
          </p:cNvPr>
          <p:cNvPicPr/>
          <p:nvPr/>
        </p:nvPicPr>
        <p:blipFill rotWithShape="1">
          <a:blip r:embed="rId11">
            <a:extLst>
              <a:ext uri="{28A0092B-C50C-407E-A947-70E740481C1C}">
                <a14:useLocalDpi xmlns:a14="http://schemas.microsoft.com/office/drawing/2010/main" val="0"/>
              </a:ext>
            </a:extLst>
          </a:blip>
          <a:srcRect l="21342" t="32765" r="19807" b="14923"/>
          <a:stretch/>
        </p:blipFill>
        <p:spPr bwMode="auto">
          <a:xfrm>
            <a:off x="10192471" y="2967505"/>
            <a:ext cx="1541462" cy="103096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descr="Tik Tok Songs by Wei Cai">
            <a:extLst>
              <a:ext uri="{FF2B5EF4-FFF2-40B4-BE49-F238E27FC236}">
                <a16:creationId xmlns:a16="http://schemas.microsoft.com/office/drawing/2014/main" id="{DEFBA757-6CCF-4613-BF28-9538BF9B4E1E}"/>
              </a:ext>
            </a:extLst>
          </p:cNvPr>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529448" y="5339910"/>
            <a:ext cx="1023898" cy="1029332"/>
          </a:xfrm>
          <a:prstGeom prst="rect">
            <a:avLst/>
          </a:prstGeom>
          <a:noFill/>
          <a:ln>
            <a:noFill/>
          </a:ln>
        </p:spPr>
      </p:pic>
      <p:pic>
        <p:nvPicPr>
          <p:cNvPr id="25" name="Picture 24" descr="Snapchat Updates: Snapchat is finally removing its controversial redesign  in latest update">
            <a:extLst>
              <a:ext uri="{FF2B5EF4-FFF2-40B4-BE49-F238E27FC236}">
                <a16:creationId xmlns:a16="http://schemas.microsoft.com/office/drawing/2014/main" id="{68E7258D-A6E3-4261-BC96-6CE9B5A941B1}"/>
              </a:ext>
            </a:extLst>
          </p:cNvPr>
          <p:cNvPicPr/>
          <p:nvPr/>
        </p:nvPicPr>
        <p:blipFill rotWithShape="1">
          <a:blip r:embed="rId13" cstate="print">
            <a:extLst>
              <a:ext uri="{28A0092B-C50C-407E-A947-70E740481C1C}">
                <a14:useLocalDpi xmlns:a14="http://schemas.microsoft.com/office/drawing/2010/main" val="0"/>
              </a:ext>
            </a:extLst>
          </a:blip>
          <a:srcRect l="13575" t="2288" r="14604" b="2502"/>
          <a:stretch/>
        </p:blipFill>
        <p:spPr bwMode="auto">
          <a:xfrm>
            <a:off x="10660335" y="5438969"/>
            <a:ext cx="864910" cy="8312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824612845"/>
      </p:ext>
    </p:extLst>
  </p:cSld>
  <p:clrMapOvr>
    <a:masterClrMapping/>
  </p:clrMapOvr>
  <p:transition spd="slow">
    <p:wheel spokes="1"/>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Title 1"/>
          <p:cNvSpPr>
            <a:spLocks noGrp="1"/>
          </p:cNvSpPr>
          <p:nvPr>
            <p:ph type="title"/>
          </p:nvPr>
        </p:nvSpPr>
        <p:spPr>
          <a:xfrm>
            <a:off x="6096000" y="1896735"/>
            <a:ext cx="6073696" cy="661243"/>
          </a:xfrm>
        </p:spPr>
        <p:txBody>
          <a:bodyPr>
            <a:normAutofit fontScale="90000"/>
          </a:bodyPr>
          <a:lstStyle/>
          <a:p>
            <a:pPr algn="ctr"/>
            <a:r>
              <a:rPr lang="en-US" altLang="en-US" b="1" dirty="0">
                <a:effectLst>
                  <a:outerShdw blurRad="38100" dist="38100" dir="2700000" algn="tl">
                    <a:srgbClr val="000000">
                      <a:alpha val="43137"/>
                    </a:srgbClr>
                  </a:outerShdw>
                </a:effectLst>
                <a:latin typeface="+mn-lt"/>
                <a:ea typeface="ヒラギノ角ゴ Pro W3" pitchFamily="125" charset="-128"/>
              </a:rPr>
              <a:t>Talk to your Lions</a:t>
            </a:r>
          </a:p>
        </p:txBody>
      </p:sp>
      <p:sp>
        <p:nvSpPr>
          <p:cNvPr id="2" name="Rectangle 1"/>
          <p:cNvSpPr/>
          <p:nvPr/>
        </p:nvSpPr>
        <p:spPr>
          <a:xfrm>
            <a:off x="0" y="0"/>
            <a:ext cx="6096000"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p:cNvSpPr txBox="1">
            <a:spLocks/>
          </p:cNvSpPr>
          <p:nvPr/>
        </p:nvSpPr>
        <p:spPr>
          <a:xfrm>
            <a:off x="0" y="66411"/>
            <a:ext cx="4907409"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endParaRPr lang="en-US" altLang="en-US" dirty="0">
              <a:solidFill>
                <a:schemeClr val="bg1"/>
              </a:solidFill>
              <a:latin typeface="+mn-lt"/>
              <a:ea typeface="ヒラギノ角ゴ Pro W3" pitchFamily="125" charset="-128"/>
            </a:endParaRPr>
          </a:p>
        </p:txBody>
      </p:sp>
      <p:sp>
        <p:nvSpPr>
          <p:cNvPr id="6" name="Title 1"/>
          <p:cNvSpPr txBox="1">
            <a:spLocks/>
          </p:cNvSpPr>
          <p:nvPr/>
        </p:nvSpPr>
        <p:spPr>
          <a:xfrm>
            <a:off x="-11150" y="1804435"/>
            <a:ext cx="6095999" cy="661243"/>
          </a:xfrm>
          <a:prstGeom prst="rect">
            <a:avLst/>
          </a:prstGeom>
        </p:spPr>
        <p:txBody>
          <a:bodyPr vert="horz" lIns="91430" tIns="45718" rIns="91430" bIns="45718" rtlCol="0" anchor="t">
            <a:normAutofit fontScale="975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pPr algn="ctr"/>
            <a:r>
              <a:rPr lang="en-US" altLang="en-US" sz="4000" b="1" dirty="0">
                <a:solidFill>
                  <a:schemeClr val="bg1"/>
                </a:solidFill>
                <a:effectLst>
                  <a:outerShdw blurRad="38100" dist="38100" dir="2700000" algn="tl">
                    <a:srgbClr val="000000">
                      <a:alpha val="43137"/>
                    </a:srgbClr>
                  </a:outerShdw>
                </a:effectLst>
                <a:latin typeface="+mn-lt"/>
                <a:ea typeface="ヒラギノ角ゴ Pro W3" pitchFamily="125" charset="-128"/>
              </a:rPr>
              <a:t>Keep members informed</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708" y="5603360"/>
            <a:ext cx="1134854" cy="1076220"/>
          </a:xfrm>
          <a:prstGeom prst="rect">
            <a:avLst/>
          </a:prstGeom>
        </p:spPr>
      </p:pic>
      <p:pic>
        <p:nvPicPr>
          <p:cNvPr id="11" name="Picture 10" descr="Neighborhood Safety Takes More Than Fences| Ways to Lower Crime Rate">
            <a:extLst>
              <a:ext uri="{FF2B5EF4-FFF2-40B4-BE49-F238E27FC236}">
                <a16:creationId xmlns:a16="http://schemas.microsoft.com/office/drawing/2014/main" id="{93F28194-432F-4628-8476-9339E858E372}"/>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984268" y="2854513"/>
            <a:ext cx="4319463" cy="2632611"/>
          </a:xfrm>
          <a:prstGeom prst="rect">
            <a:avLst/>
          </a:prstGeom>
          <a:noFill/>
          <a:ln>
            <a:noFill/>
          </a:ln>
        </p:spPr>
      </p:pic>
      <p:pic>
        <p:nvPicPr>
          <p:cNvPr id="12" name="Picture 11" descr="E- Newsletter Lion Club August 2020">
            <a:extLst>
              <a:ext uri="{FF2B5EF4-FFF2-40B4-BE49-F238E27FC236}">
                <a16:creationId xmlns:a16="http://schemas.microsoft.com/office/drawing/2014/main" id="{9BA87933-B0EC-4FBE-96FB-89F00CBD19E0}"/>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76901" y="3404635"/>
            <a:ext cx="1799947" cy="2322496"/>
          </a:xfrm>
          <a:prstGeom prst="rect">
            <a:avLst/>
          </a:prstGeom>
          <a:ln w="28575">
            <a:solidFill>
              <a:srgbClr val="FFC000"/>
            </a:solidFill>
          </a:ln>
          <a:effectLst>
            <a:outerShdw blurRad="292100" dist="139700" dir="2700000" algn="tl" rotWithShape="0">
              <a:srgbClr val="333333">
                <a:alpha val="65000"/>
              </a:srgbClr>
            </a:outerShdw>
          </a:effectLst>
        </p:spPr>
      </p:pic>
      <p:pic>
        <p:nvPicPr>
          <p:cNvPr id="13" name="Picture 12" descr="Newsletter 2014 04 by Glen Starr - issuu">
            <a:extLst>
              <a:ext uri="{FF2B5EF4-FFF2-40B4-BE49-F238E27FC236}">
                <a16:creationId xmlns:a16="http://schemas.microsoft.com/office/drawing/2014/main" id="{FC94F2B0-F0B0-4189-BC93-86F00D52B3C3}"/>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8300" y="2873241"/>
            <a:ext cx="1788795" cy="2315210"/>
          </a:xfrm>
          <a:prstGeom prst="rect">
            <a:avLst/>
          </a:prstGeom>
          <a:ln w="28575">
            <a:solidFill>
              <a:srgbClr val="FFC000"/>
            </a:solidFill>
          </a:ln>
          <a:effectLst>
            <a:outerShdw blurRad="292100" dist="139700" dir="2700000" algn="tl" rotWithShape="0">
              <a:srgbClr val="333333">
                <a:alpha val="65000"/>
              </a:srgbClr>
            </a:outerShdw>
          </a:effectLst>
        </p:spPr>
      </p:pic>
      <p:sp>
        <p:nvSpPr>
          <p:cNvPr id="14" name="Title 1">
            <a:extLst>
              <a:ext uri="{FF2B5EF4-FFF2-40B4-BE49-F238E27FC236}">
                <a16:creationId xmlns:a16="http://schemas.microsoft.com/office/drawing/2014/main" id="{4F64B77B-D15E-4F5F-8CA9-EAB45D861F54}"/>
              </a:ext>
            </a:extLst>
          </p:cNvPr>
          <p:cNvSpPr txBox="1">
            <a:spLocks/>
          </p:cNvSpPr>
          <p:nvPr/>
        </p:nvSpPr>
        <p:spPr>
          <a:xfrm>
            <a:off x="0" y="0"/>
            <a:ext cx="12191999" cy="1600200"/>
          </a:xfrm>
          <a:prstGeom prst="rect">
            <a:avLst/>
          </a:prstGeom>
          <a:solidFill>
            <a:srgbClr val="002060"/>
          </a:solidFill>
        </p:spPr>
        <p:txBody>
          <a:bodyPr vert="horz" lIns="91430" tIns="45718" rIns="91430" bIns="45718" rtlCol="0" anchor="ctr">
            <a:normAutofit/>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r>
              <a:rPr lang="en-US" sz="5400" b="1" dirty="0">
                <a:solidFill>
                  <a:schemeClr val="bg1"/>
                </a:solidFill>
                <a:effectLst>
                  <a:outerShdw blurRad="38100" dist="38100" dir="2700000" algn="tl">
                    <a:srgbClr val="000000">
                      <a:alpha val="43137"/>
                    </a:srgbClr>
                  </a:outerShdw>
                </a:effectLst>
                <a:latin typeface="+mn-lt"/>
              </a:rPr>
              <a:t>   Communicate with Your Members</a:t>
            </a:r>
          </a:p>
        </p:txBody>
      </p:sp>
      <p:sp>
        <p:nvSpPr>
          <p:cNvPr id="4" name="TextBox 3">
            <a:extLst>
              <a:ext uri="{FF2B5EF4-FFF2-40B4-BE49-F238E27FC236}">
                <a16:creationId xmlns:a16="http://schemas.microsoft.com/office/drawing/2014/main" id="{7BFC6AB8-3164-41E1-82D3-9FBE6751D87D}"/>
              </a:ext>
            </a:extLst>
          </p:cNvPr>
          <p:cNvSpPr txBox="1"/>
          <p:nvPr/>
        </p:nvSpPr>
        <p:spPr>
          <a:xfrm>
            <a:off x="6168061" y="5868754"/>
            <a:ext cx="5951877" cy="461665"/>
          </a:xfrm>
          <a:prstGeom prst="rect">
            <a:avLst/>
          </a:prstGeom>
          <a:noFill/>
        </p:spPr>
        <p:txBody>
          <a:bodyPr wrap="square" rtlCol="0">
            <a:spAutoFit/>
          </a:bodyPr>
          <a:lstStyle/>
          <a:p>
            <a:pPr algn="ctr"/>
            <a:r>
              <a:rPr lang="en-US" sz="2400" dirty="0">
                <a:solidFill>
                  <a:srgbClr val="C00000"/>
                </a:solidFill>
                <a:effectLst>
                  <a:outerShdw blurRad="38100" dist="38100" dir="2700000" algn="tl">
                    <a:srgbClr val="000000">
                      <a:alpha val="43137"/>
                    </a:srgbClr>
                  </a:outerShdw>
                </a:effectLst>
              </a:rPr>
              <a:t>Don’t wait till the member drops to reach out</a:t>
            </a:r>
          </a:p>
        </p:txBody>
      </p:sp>
      <p:sp>
        <p:nvSpPr>
          <p:cNvPr id="16" name="TextBox 15">
            <a:extLst>
              <a:ext uri="{FF2B5EF4-FFF2-40B4-BE49-F238E27FC236}">
                <a16:creationId xmlns:a16="http://schemas.microsoft.com/office/drawing/2014/main" id="{C91C4A5D-AD38-4A15-8823-20B25815F94A}"/>
              </a:ext>
            </a:extLst>
          </p:cNvPr>
          <p:cNvSpPr txBox="1"/>
          <p:nvPr/>
        </p:nvSpPr>
        <p:spPr>
          <a:xfrm>
            <a:off x="1517712" y="5980772"/>
            <a:ext cx="4529697"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rPr>
              <a:t>Newsletters, Bulletins &amp; </a:t>
            </a:r>
            <a:r>
              <a:rPr lang="en-US" sz="2400" dirty="0" err="1">
                <a:solidFill>
                  <a:schemeClr val="bg1"/>
                </a:solidFill>
                <a:effectLst>
                  <a:outerShdw blurRad="38100" dist="38100" dir="2700000" algn="tl">
                    <a:srgbClr val="000000">
                      <a:alpha val="43137"/>
                    </a:srgbClr>
                  </a:outerShdw>
                </a:effectLst>
              </a:rPr>
              <a:t>eMail</a:t>
            </a:r>
            <a:endParaRPr lang="en-US" sz="24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18039789"/>
      </p:ext>
    </p:extLst>
  </p:cSld>
  <p:clrMapOvr>
    <a:masterClrMapping/>
  </p:clrMapOvr>
  <p:transition spd="slow">
    <p:wheel spokes="1"/>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38">
            <a:extLst>
              <a:ext uri="{FF2B5EF4-FFF2-40B4-BE49-F238E27FC236}">
                <a16:creationId xmlns:a16="http://schemas.microsoft.com/office/drawing/2014/main" id="{2EAA8ABB-E28C-4BD6-B2CD-376882E92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10601" y="266981"/>
            <a:ext cx="3252216" cy="2171419"/>
          </a:xfrm>
        </p:spPr>
        <p:txBody>
          <a:bodyPr vert="horz" lIns="91440" tIns="45720" rIns="91440" bIns="45720" rtlCol="0" anchor="b">
            <a:normAutofit/>
          </a:bodyPr>
          <a:lstStyle/>
          <a:p>
            <a:pPr algn="ctr"/>
            <a:r>
              <a:rPr lang="en-US" sz="4800" b="1" kern="1200" dirty="0">
                <a:solidFill>
                  <a:schemeClr val="tx1"/>
                </a:solidFill>
                <a:effectLst>
                  <a:outerShdw blurRad="38100" dist="38100" dir="2700000" algn="tl">
                    <a:srgbClr val="000000">
                      <a:alpha val="43137"/>
                    </a:srgbClr>
                  </a:outerShdw>
                </a:effectLst>
                <a:latin typeface="+mj-lt"/>
                <a:ea typeface="+mj-ea"/>
                <a:cs typeface="+mj-cs"/>
              </a:rPr>
              <a:t>Update Contact Information</a:t>
            </a:r>
          </a:p>
        </p:txBody>
      </p:sp>
      <p:grpSp>
        <p:nvGrpSpPr>
          <p:cNvPr id="48" name="Group 40">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184" y="1"/>
            <a:ext cx="2446384" cy="5777808"/>
            <a:chOff x="329184" y="1"/>
            <a:chExt cx="524256" cy="5777808"/>
          </a:xfrm>
        </p:grpSpPr>
        <p:cxnSp>
          <p:nvCxnSpPr>
            <p:cNvPr id="42" name="Straight Connector 41">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49" name="Rectangle 4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0" name="Rectangle 4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23" y="679731"/>
            <a:ext cx="7682293" cy="56628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1AE077F2-09A6-4540-8B47-2D84AD9D0BA5}"/>
              </a:ext>
            </a:extLst>
          </p:cNvPr>
          <p:cNvPicPr/>
          <p:nvPr/>
        </p:nvPicPr>
        <p:blipFill rotWithShape="1">
          <a:blip r:embed="rId3"/>
          <a:srcRect r="700" b="-3"/>
          <a:stretch/>
        </p:blipFill>
        <p:spPr>
          <a:xfrm>
            <a:off x="996363" y="972235"/>
            <a:ext cx="3383280" cy="5047735"/>
          </a:xfrm>
          <a:prstGeom prst="rect">
            <a:avLst/>
          </a:prstGeom>
        </p:spPr>
      </p:pic>
      <p:pic>
        <p:nvPicPr>
          <p:cNvPr id="8" name="Picture 7" descr="NHW 'Calling Tree' and how to set one up in your area - Neighbourhood  Network Hull">
            <a:extLst>
              <a:ext uri="{FF2B5EF4-FFF2-40B4-BE49-F238E27FC236}">
                <a16:creationId xmlns:a16="http://schemas.microsoft.com/office/drawing/2014/main" id="{69D85878-DDB7-4A68-9D5E-43DE6CA1532B}"/>
              </a:ext>
            </a:extLst>
          </p:cNvPr>
          <p:cNvPicPr/>
          <p:nvPr/>
        </p:nvPicPr>
        <p:blipFill rotWithShape="1">
          <a:blip r:embed="rId4" cstate="print">
            <a:extLst>
              <a:ext uri="{28A0092B-C50C-407E-A947-70E740481C1C}">
                <a14:useLocalDpi xmlns:a14="http://schemas.microsoft.com/office/drawing/2010/main" val="0"/>
              </a:ext>
            </a:extLst>
          </a:blip>
          <a:srcRect l="14079" r="18893" b="-3"/>
          <a:stretch/>
        </p:blipFill>
        <p:spPr bwMode="auto">
          <a:xfrm>
            <a:off x="4683639" y="972235"/>
            <a:ext cx="3383280" cy="5047735"/>
          </a:xfrm>
          <a:prstGeom prst="rect">
            <a:avLst/>
          </a:prstGeom>
          <a:noFill/>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0436" y="5868988"/>
            <a:ext cx="864596" cy="819925"/>
          </a:xfrm>
          <a:prstGeom prst="rect">
            <a:avLst/>
          </a:prstGeom>
        </p:spPr>
      </p:pic>
      <p:pic>
        <p:nvPicPr>
          <p:cNvPr id="38" name="Picture 37">
            <a:extLst>
              <a:ext uri="{FF2B5EF4-FFF2-40B4-BE49-F238E27FC236}">
                <a16:creationId xmlns:a16="http://schemas.microsoft.com/office/drawing/2014/main" id="{3C39A0F8-DA42-407B-BDA8-03E9314EF647}"/>
              </a:ext>
            </a:extLst>
          </p:cNvPr>
          <p:cNvPicPr/>
          <p:nvPr/>
        </p:nvPicPr>
        <p:blipFill>
          <a:blip r:embed="rId6"/>
          <a:stretch>
            <a:fillRect/>
          </a:stretch>
        </p:blipFill>
        <p:spPr>
          <a:xfrm>
            <a:off x="8999392" y="2864555"/>
            <a:ext cx="2564130" cy="3338195"/>
          </a:xfrm>
          <a:prstGeom prst="rect">
            <a:avLst/>
          </a:prstGeom>
          <a:ln w="28575">
            <a:solidFill>
              <a:srgbClr val="FFC00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11408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44699" y="154546"/>
            <a:ext cx="6349389" cy="1902854"/>
          </a:xfrm>
          <a:solidFill>
            <a:srgbClr val="002060"/>
          </a:solidFill>
        </p:spPr>
        <p:txBody>
          <a:bodyPr anchor="ctr">
            <a:noAutofit/>
          </a:bodyPr>
          <a:lstStyle/>
          <a:p>
            <a:r>
              <a:rPr lang="en-US" sz="6000" b="1" dirty="0">
                <a:solidFill>
                  <a:schemeClr val="bg1"/>
                </a:solidFill>
                <a:latin typeface="+mn-lt"/>
              </a:rPr>
              <a:t>  Video Meetings</a:t>
            </a:r>
          </a:p>
        </p:txBody>
      </p:sp>
      <p:pic>
        <p:nvPicPr>
          <p:cNvPr id="8" name="Content Placeholder 7"/>
          <p:cNvPicPr>
            <a:picLocks noGrp="1" noChangeAspect="1"/>
          </p:cNvPicPr>
          <p:nvPr>
            <p:ph idx="1"/>
          </p:nvPr>
        </p:nvPicPr>
        <p:blipFill rotWithShape="1">
          <a:blip r:embed="rId3"/>
          <a:srcRect l="14127" t="12185" r="49017" b="1515"/>
          <a:stretch/>
        </p:blipFill>
        <p:spPr>
          <a:xfrm>
            <a:off x="6594088" y="397202"/>
            <a:ext cx="5597912" cy="6266987"/>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4699" y="5743349"/>
            <a:ext cx="967935" cy="920839"/>
          </a:xfrm>
          <a:prstGeom prst="rect">
            <a:avLst/>
          </a:prstGeom>
        </p:spPr>
      </p:pic>
      <p:pic>
        <p:nvPicPr>
          <p:cNvPr id="9" name="Picture 8">
            <a:extLst>
              <a:ext uri="{FF2B5EF4-FFF2-40B4-BE49-F238E27FC236}">
                <a16:creationId xmlns:a16="http://schemas.microsoft.com/office/drawing/2014/main" id="{B26C6675-80D4-4B0A-BFE3-3ECC4AF74424}"/>
              </a:ext>
            </a:extLst>
          </p:cNvPr>
          <p:cNvPicPr/>
          <p:nvPr/>
        </p:nvPicPr>
        <p:blipFill rotWithShape="1">
          <a:blip r:embed="rId5" cstate="print">
            <a:extLst>
              <a:ext uri="{28A0092B-C50C-407E-A947-70E740481C1C}">
                <a14:useLocalDpi xmlns:a14="http://schemas.microsoft.com/office/drawing/2010/main" val="0"/>
              </a:ext>
            </a:extLst>
          </a:blip>
          <a:srcRect l="901" t="6610" r="1044" b="7681"/>
          <a:stretch/>
        </p:blipFill>
        <p:spPr bwMode="auto">
          <a:xfrm>
            <a:off x="1153770" y="2559050"/>
            <a:ext cx="4991183" cy="2933700"/>
          </a:xfrm>
          <a:prstGeom prst="rect">
            <a:avLst/>
          </a:prstGeom>
          <a:noFill/>
          <a:ln w="76200">
            <a:solidFill>
              <a:srgbClr val="FFC000"/>
            </a:solidFill>
          </a:ln>
        </p:spPr>
      </p:pic>
    </p:spTree>
    <p:extLst>
      <p:ext uri="{BB962C8B-B14F-4D97-AF65-F5344CB8AC3E}">
        <p14:creationId xmlns:p14="http://schemas.microsoft.com/office/powerpoint/2010/main" val="4031936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928F64C6-FE22-4FC1-A763-DFCC51481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261224" y="4577975"/>
            <a:ext cx="7539349" cy="1899827"/>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603468" y="4741949"/>
            <a:ext cx="6829520" cy="712702"/>
          </a:xfrm>
        </p:spPr>
        <p:txBody>
          <a:bodyPr vert="horz" lIns="91440" tIns="45720" rIns="91440" bIns="45720" rtlCol="0" anchor="b">
            <a:normAutofit/>
          </a:bodyPr>
          <a:lstStyle/>
          <a:p>
            <a:pPr algn="ctr"/>
            <a:r>
              <a:rPr lang="en-US" sz="3700" b="1" kern="1200" dirty="0">
                <a:solidFill>
                  <a:srgbClr val="FFFFFF"/>
                </a:solidFill>
                <a:effectLst>
                  <a:outerShdw blurRad="38100" dist="38100" dir="2700000" algn="tl">
                    <a:srgbClr val="000000">
                      <a:alpha val="43137"/>
                    </a:srgbClr>
                  </a:outerShdw>
                </a:effectLst>
                <a:latin typeface="+mj-lt"/>
                <a:ea typeface="+mj-ea"/>
                <a:cs typeface="+mj-cs"/>
              </a:rPr>
              <a:t>  Include Your Members</a:t>
            </a:r>
          </a:p>
        </p:txBody>
      </p:sp>
      <p:pic>
        <p:nvPicPr>
          <p:cNvPr id="10" name="Picture 9" descr="Image may contain: 21 people, including Cameron Kornegay, Maria Rosario Reyes, Mark Roth, Maggie Peterson, Betty Ezell, Savannah Ardoin, Al Gerhardt, Maria Theresa B. Mendoza, Patti Iten Dugan and Arthur Drouin, indoor">
            <a:extLst>
              <a:ext uri="{FF2B5EF4-FFF2-40B4-BE49-F238E27FC236}">
                <a16:creationId xmlns:a16="http://schemas.microsoft.com/office/drawing/2014/main" id="{CA90DBFE-F0C7-4527-8025-8A0F69878557}"/>
              </a:ext>
            </a:extLst>
          </p:cNvPr>
          <p:cNvPicPr/>
          <p:nvPr/>
        </p:nvPicPr>
        <p:blipFill rotWithShape="1">
          <a:blip r:embed="rId3" cstate="print">
            <a:extLst>
              <a:ext uri="{28A0092B-C50C-407E-A947-70E740481C1C}">
                <a14:useLocalDpi xmlns:a14="http://schemas.microsoft.com/office/drawing/2010/main" val="0"/>
              </a:ext>
            </a:extLst>
          </a:blip>
          <a:srcRect t="25378" r="1" b="3866"/>
          <a:stretch/>
        </p:blipFill>
        <p:spPr bwMode="auto">
          <a:xfrm>
            <a:off x="317634" y="2422097"/>
            <a:ext cx="3794760" cy="2013804"/>
          </a:xfrm>
          <a:prstGeom prst="rect">
            <a:avLst/>
          </a:prstGeom>
          <a:noFill/>
          <a:extLst>
            <a:ext uri="{53640926-AAD7-44D8-BBD7-CCE9431645EC}">
              <a14:shadowObscured xmlns:a14="http://schemas.microsoft.com/office/drawing/2010/main"/>
            </a:ext>
          </a:extLst>
        </p:spPr>
      </p:pic>
      <p:pic>
        <p:nvPicPr>
          <p:cNvPr id="13" name="Picture 12">
            <a:extLst>
              <a:ext uri="{FF2B5EF4-FFF2-40B4-BE49-F238E27FC236}">
                <a16:creationId xmlns:a16="http://schemas.microsoft.com/office/drawing/2014/main" id="{7E62BED7-2A52-4B44-902A-538EF55BE6A5}"/>
              </a:ext>
            </a:extLst>
          </p:cNvPr>
          <p:cNvPicPr/>
          <p:nvPr/>
        </p:nvPicPr>
        <p:blipFill rotWithShape="1">
          <a:blip r:embed="rId4"/>
          <a:srcRect t="15819" b="188"/>
          <a:stretch/>
        </p:blipFill>
        <p:spPr>
          <a:xfrm>
            <a:off x="4202549" y="321732"/>
            <a:ext cx="3793472" cy="4111323"/>
          </a:xfrm>
          <a:prstGeom prst="rect">
            <a:avLst/>
          </a:prstGeom>
        </p:spPr>
      </p:pic>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l="7007" r="5186" b="2"/>
          <a:stretch/>
        </p:blipFill>
        <p:spPr>
          <a:xfrm>
            <a:off x="8086176" y="321733"/>
            <a:ext cx="3797984" cy="4111321"/>
          </a:xfrm>
          <a:prstGeom prst="rect">
            <a:avLst/>
          </a:prstGeom>
        </p:spPr>
      </p:pic>
      <p:pic>
        <p:nvPicPr>
          <p:cNvPr id="11" name="Picture 10" descr="Spring City Lions Club host District Meeting, raised $2300">
            <a:extLst>
              <a:ext uri="{FF2B5EF4-FFF2-40B4-BE49-F238E27FC236}">
                <a16:creationId xmlns:a16="http://schemas.microsoft.com/office/drawing/2014/main" id="{2F29B71C-19F0-44E5-9629-A20919B1563D}"/>
              </a:ext>
            </a:extLst>
          </p:cNvPr>
          <p:cNvPicPr/>
          <p:nvPr/>
        </p:nvPicPr>
        <p:blipFill rotWithShape="1">
          <a:blip r:embed="rId6" cstate="print">
            <a:extLst>
              <a:ext uri="{28A0092B-C50C-407E-A947-70E740481C1C}">
                <a14:useLocalDpi xmlns:a14="http://schemas.microsoft.com/office/drawing/2010/main" val="0"/>
              </a:ext>
            </a:extLst>
          </a:blip>
          <a:srcRect t="187" r="1" b="5624"/>
          <a:stretch/>
        </p:blipFill>
        <p:spPr bwMode="auto">
          <a:xfrm>
            <a:off x="317634" y="4525715"/>
            <a:ext cx="3794760" cy="2010551"/>
          </a:xfrm>
          <a:prstGeom prst="rect">
            <a:avLst/>
          </a:prstGeom>
          <a:noFill/>
        </p:spPr>
      </p:pic>
      <p:cxnSp>
        <p:nvCxnSpPr>
          <p:cNvPr id="38" name="Straight Connector 37">
            <a:extLst>
              <a:ext uri="{FF2B5EF4-FFF2-40B4-BE49-F238E27FC236}">
                <a16:creationId xmlns:a16="http://schemas.microsoft.com/office/drawing/2014/main" id="{5C34627B-48E6-4F4D-B843-97717A86B4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19934" y="5694097"/>
            <a:ext cx="5486400" cy="0"/>
          </a:xfrm>
          <a:prstGeom prst="line">
            <a:avLst/>
          </a:prstGeom>
          <a:ln w="15875">
            <a:solidFill>
              <a:srgbClr val="D9D9D9"/>
            </a:solidFill>
          </a:ln>
        </p:spPr>
        <p:style>
          <a:lnRef idx="1">
            <a:schemeClr val="accent1"/>
          </a:lnRef>
          <a:fillRef idx="0">
            <a:schemeClr val="accent1"/>
          </a:fillRef>
          <a:effectRef idx="0">
            <a:schemeClr val="accent1"/>
          </a:effectRef>
          <a:fontRef idx="minor">
            <a:schemeClr val="tx1"/>
          </a:fontRef>
        </p:style>
      </p:cxnSp>
      <p:pic>
        <p:nvPicPr>
          <p:cNvPr id="23" name="Picture 22" descr="First Zone 6 Meeting, Hosted by Alvin Lions, October 22nd – District 2-S4  Lions">
            <a:extLst>
              <a:ext uri="{FF2B5EF4-FFF2-40B4-BE49-F238E27FC236}">
                <a16:creationId xmlns:a16="http://schemas.microsoft.com/office/drawing/2014/main" id="{92E57770-5C6B-4ABE-A946-30E0FDB2EECF}"/>
              </a:ext>
            </a:extLst>
          </p:cNvPr>
          <p:cNvPicPr/>
          <p:nvPr/>
        </p:nvPicPr>
        <p:blipFill rotWithShape="1">
          <a:blip r:embed="rId7">
            <a:extLst>
              <a:ext uri="{28A0092B-C50C-407E-A947-70E740481C1C}">
                <a14:useLocalDpi xmlns:a14="http://schemas.microsoft.com/office/drawing/2010/main" val="0"/>
              </a:ext>
            </a:extLst>
          </a:blip>
          <a:srcRect l="4558" t="7092" r="5207" b="50496"/>
          <a:stretch/>
        </p:blipFill>
        <p:spPr bwMode="auto">
          <a:xfrm>
            <a:off x="317634" y="425450"/>
            <a:ext cx="3660457" cy="1849755"/>
          </a:xfrm>
          <a:prstGeom prst="rect">
            <a:avLst/>
          </a:prstGeom>
          <a:noFill/>
          <a:ln>
            <a:noFill/>
          </a:ln>
          <a:extLst>
            <a:ext uri="{53640926-AAD7-44D8-BBD7-CCE9431645EC}">
              <a14:shadowObscured xmlns:a14="http://schemas.microsoft.com/office/drawing/2010/main"/>
            </a:ext>
          </a:extLst>
        </p:spPr>
      </p:pic>
      <p:sp>
        <p:nvSpPr>
          <p:cNvPr id="14" name="TextBox 13">
            <a:extLst>
              <a:ext uri="{FF2B5EF4-FFF2-40B4-BE49-F238E27FC236}">
                <a16:creationId xmlns:a16="http://schemas.microsoft.com/office/drawing/2014/main" id="{26179ED0-43DE-4F41-87CA-B472CF9BC031}"/>
              </a:ext>
            </a:extLst>
          </p:cNvPr>
          <p:cNvSpPr txBox="1"/>
          <p:nvPr/>
        </p:nvSpPr>
        <p:spPr>
          <a:xfrm>
            <a:off x="4248554" y="5857762"/>
            <a:ext cx="7539348" cy="461665"/>
          </a:xfrm>
          <a:prstGeom prst="rect">
            <a:avLst/>
          </a:prstGeom>
          <a:noFill/>
        </p:spPr>
        <p:txBody>
          <a:bodyPr wrap="square" rtlCol="0">
            <a:spAutoFit/>
          </a:bodyPr>
          <a:lstStyle/>
          <a:p>
            <a:r>
              <a:rPr lang="en-US" sz="2400" b="1" dirty="0">
                <a:solidFill>
                  <a:schemeClr val="bg1"/>
                </a:solidFill>
                <a:effectLst>
                  <a:outerShdw blurRad="38100" dist="38100" dir="2700000" algn="tl">
                    <a:srgbClr val="000000">
                      <a:alpha val="43137"/>
                    </a:srgbClr>
                  </a:outerShdw>
                </a:effectLst>
              </a:rPr>
              <a:t>Zone, District and Cabinet Meetings – Mentoring Program</a:t>
            </a:r>
          </a:p>
        </p:txBody>
      </p:sp>
    </p:spTree>
    <p:extLst>
      <p:ext uri="{BB962C8B-B14F-4D97-AF65-F5344CB8AC3E}">
        <p14:creationId xmlns:p14="http://schemas.microsoft.com/office/powerpoint/2010/main" val="2158227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5362" name="Title 1"/>
          <p:cNvSpPr>
            <a:spLocks noGrp="1"/>
          </p:cNvSpPr>
          <p:nvPr>
            <p:ph type="title"/>
          </p:nvPr>
        </p:nvSpPr>
        <p:spPr>
          <a:xfrm>
            <a:off x="609601" y="4385067"/>
            <a:ext cx="10923638" cy="999734"/>
          </a:xfrm>
        </p:spPr>
        <p:txBody>
          <a:bodyPr vert="horz" lIns="91440" tIns="45720" rIns="91440" bIns="45720" rtlCol="0" anchor="b">
            <a:normAutofit/>
          </a:bodyPr>
          <a:lstStyle/>
          <a:p>
            <a:pPr algn="ctr" defTabSz="914400"/>
            <a:r>
              <a:rPr lang="en-US" altLang="en-US" sz="6600" b="1" kern="1200" dirty="0">
                <a:solidFill>
                  <a:schemeClr val="tx1"/>
                </a:solidFill>
                <a:effectLst>
                  <a:outerShdw blurRad="38100" dist="38100" dir="2700000" algn="tl">
                    <a:srgbClr val="000000">
                      <a:alpha val="43137"/>
                    </a:srgbClr>
                  </a:outerShdw>
                </a:effectLst>
                <a:latin typeface="+mj-lt"/>
                <a:ea typeface="+mj-ea"/>
                <a:cs typeface="+mj-cs"/>
              </a:rPr>
              <a:t>   Make Every Event Special</a:t>
            </a:r>
          </a:p>
        </p:txBody>
      </p:sp>
      <p:pic>
        <p:nvPicPr>
          <p:cNvPr id="7" name="Picture 6" descr="Conroe Noon Lions honor members and new club officers - The Courier">
            <a:extLst>
              <a:ext uri="{FF2B5EF4-FFF2-40B4-BE49-F238E27FC236}">
                <a16:creationId xmlns:a16="http://schemas.microsoft.com/office/drawing/2014/main" id="{4FCFCB44-6D25-4028-B876-097D6F9F6914}"/>
              </a:ext>
            </a:extLst>
          </p:cNvPr>
          <p:cNvPicPr/>
          <p:nvPr/>
        </p:nvPicPr>
        <p:blipFill rotWithShape="1">
          <a:blip r:embed="rId3" cstate="print">
            <a:extLst>
              <a:ext uri="{28A0092B-C50C-407E-A947-70E740481C1C}">
                <a14:useLocalDpi xmlns:a14="http://schemas.microsoft.com/office/drawing/2010/main" val="0"/>
              </a:ext>
            </a:extLst>
          </a:blip>
          <a:srcRect l="28865" r="2" b="2"/>
          <a:stretch/>
        </p:blipFill>
        <p:spPr bwMode="auto">
          <a:xfrm>
            <a:off x="6122522" y="10"/>
            <a:ext cx="3008376" cy="4261094"/>
          </a:xfrm>
          <a:prstGeom prst="rect">
            <a:avLst/>
          </a:prstGeom>
          <a:noFill/>
        </p:spPr>
      </p:pic>
      <p:cxnSp>
        <p:nvCxnSpPr>
          <p:cNvPr id="74" name="Straight Connector 73">
            <a:extLst>
              <a:ext uri="{FF2B5EF4-FFF2-40B4-BE49-F238E27FC236}">
                <a16:creationId xmlns:a16="http://schemas.microsoft.com/office/drawing/2014/main" id="{EBAD6A72-88E8-42F7-88B9-CAF744536B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82614"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descr="Michelle Boyer newest member of Whitefield Lions Club - CentralMaine.com">
            <a:extLst>
              <a:ext uri="{FF2B5EF4-FFF2-40B4-BE49-F238E27FC236}">
                <a16:creationId xmlns:a16="http://schemas.microsoft.com/office/drawing/2014/main" id="{44EBF9C9-D5FC-40BF-AEE8-0DE313D5E047}"/>
              </a:ext>
            </a:extLst>
          </p:cNvPr>
          <p:cNvPicPr/>
          <p:nvPr/>
        </p:nvPicPr>
        <p:blipFill rotWithShape="1">
          <a:blip r:embed="rId4">
            <a:extLst>
              <a:ext uri="{28A0092B-C50C-407E-A947-70E740481C1C}">
                <a14:useLocalDpi xmlns:a14="http://schemas.microsoft.com/office/drawing/2010/main" val="0"/>
              </a:ext>
            </a:extLst>
          </a:blip>
          <a:srcRect r="5868" b="2"/>
          <a:stretch/>
        </p:blipFill>
        <p:spPr bwMode="auto">
          <a:xfrm>
            <a:off x="9183624" y="10"/>
            <a:ext cx="3008376" cy="4261094"/>
          </a:xfrm>
          <a:prstGeom prst="rect">
            <a:avLst/>
          </a:prstGeom>
          <a:noFill/>
        </p:spPr>
      </p:pic>
      <p:cxnSp>
        <p:nvCxnSpPr>
          <p:cNvPr id="76" name="Straight Connector 75">
            <a:extLst>
              <a:ext uri="{FF2B5EF4-FFF2-40B4-BE49-F238E27FC236}">
                <a16:creationId xmlns:a16="http://schemas.microsoft.com/office/drawing/2014/main" id="{C800968E-0A99-46C4-A9B2-6A63AC66F4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 y="4242136"/>
            <a:ext cx="12192002"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627B73E-D784-4780-AA33-DCDFE7DA16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027921"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99FF1850-8D1E-4E84-BD9E-F2E9069585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37307"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pic>
        <p:nvPicPr>
          <p:cNvPr id="35" name="Picture 34" descr="New Member Orientation – Easton Lions Club">
            <a:extLst>
              <a:ext uri="{FF2B5EF4-FFF2-40B4-BE49-F238E27FC236}">
                <a16:creationId xmlns:a16="http://schemas.microsoft.com/office/drawing/2014/main" id="{C7692ABF-01FC-417D-94FF-98E354F7D689}"/>
              </a:ext>
            </a:extLst>
          </p:cNvPr>
          <p:cNvPicPr/>
          <p:nvPr/>
        </p:nvPicPr>
        <p:blipFill rotWithShape="1">
          <a:blip r:embed="rId5" cstate="print">
            <a:extLst>
              <a:ext uri="{28A0092B-C50C-407E-A947-70E740481C1C}">
                <a14:useLocalDpi xmlns:a14="http://schemas.microsoft.com/office/drawing/2010/main" val="0"/>
              </a:ext>
            </a:extLst>
          </a:blip>
          <a:srcRect l="6299" r="1089"/>
          <a:stretch/>
        </p:blipFill>
        <p:spPr bwMode="auto">
          <a:xfrm>
            <a:off x="1" y="-681"/>
            <a:ext cx="2975186" cy="4242815"/>
          </a:xfrm>
          <a:prstGeom prst="rect">
            <a:avLst/>
          </a:prstGeom>
          <a:noFill/>
          <a:ln>
            <a:noFill/>
          </a:ln>
        </p:spPr>
      </p:pic>
      <p:pic>
        <p:nvPicPr>
          <p:cNvPr id="36" name="Picture 35" descr="Ellijay Lions Club - Home Page">
            <a:extLst>
              <a:ext uri="{FF2B5EF4-FFF2-40B4-BE49-F238E27FC236}">
                <a16:creationId xmlns:a16="http://schemas.microsoft.com/office/drawing/2014/main" id="{C42E88E2-BB3F-467E-B0B3-2492DB3B4F4D}"/>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3603769" y="1155291"/>
            <a:ext cx="1793725" cy="1800542"/>
          </a:xfrm>
          <a:prstGeom prst="rect">
            <a:avLst/>
          </a:prstGeom>
          <a:noFill/>
          <a:ln>
            <a:noFill/>
          </a:ln>
        </p:spPr>
      </p:pic>
      <p:sp>
        <p:nvSpPr>
          <p:cNvPr id="3" name="TextBox 2">
            <a:extLst>
              <a:ext uri="{FF2B5EF4-FFF2-40B4-BE49-F238E27FC236}">
                <a16:creationId xmlns:a16="http://schemas.microsoft.com/office/drawing/2014/main" id="{8E06495E-A201-4474-B7D6-7948CED7AF57}"/>
              </a:ext>
            </a:extLst>
          </p:cNvPr>
          <p:cNvSpPr txBox="1"/>
          <p:nvPr/>
        </p:nvSpPr>
        <p:spPr>
          <a:xfrm>
            <a:off x="1314450" y="5547407"/>
            <a:ext cx="10661650" cy="954107"/>
          </a:xfrm>
          <a:prstGeom prst="rect">
            <a:avLst/>
          </a:prstGeom>
          <a:noFill/>
        </p:spPr>
        <p:txBody>
          <a:bodyPr wrap="square" rtlCol="0">
            <a:spAutoFit/>
          </a:bodyPr>
          <a:lstStyle/>
          <a:p>
            <a:pPr algn="ctr"/>
            <a:r>
              <a:rPr lang="en-US" sz="2800" b="1" dirty="0">
                <a:effectLst>
                  <a:outerShdw blurRad="38100" dist="38100" dir="2700000" algn="tl">
                    <a:srgbClr val="000000">
                      <a:alpha val="43137"/>
                    </a:srgbClr>
                  </a:outerShdw>
                </a:effectLst>
              </a:rPr>
              <a:t>New Member Induction and Orientation, </a:t>
            </a:r>
          </a:p>
          <a:p>
            <a:pPr algn="ctr"/>
            <a:r>
              <a:rPr lang="en-US" sz="2800" b="1" dirty="0">
                <a:effectLst>
                  <a:outerShdw blurRad="38100" dist="38100" dir="2700000" algn="tl">
                    <a:srgbClr val="000000">
                      <a:alpha val="43137"/>
                    </a:srgbClr>
                  </a:outerShdw>
                </a:effectLst>
              </a:rPr>
              <a:t>Officer Installation, and other special events</a:t>
            </a:r>
          </a:p>
        </p:txBody>
      </p:sp>
    </p:spTree>
    <p:extLst>
      <p:ext uri="{BB962C8B-B14F-4D97-AF65-F5344CB8AC3E}">
        <p14:creationId xmlns:p14="http://schemas.microsoft.com/office/powerpoint/2010/main" val="2344217205"/>
      </p:ext>
    </p:extLst>
  </p:cSld>
  <p:clrMapOvr>
    <a:overrideClrMapping bg1="dk1" tx1="lt1" bg2="dk2" tx2="lt2" accent1="accent1" accent2="accent2" accent3="accent3" accent4="accent4" accent5="accent5" accent6="accent6" hlink="hlink" folHlink="folHlink"/>
  </p:clrMapOvr>
  <p:transition spd="slow">
    <p:wheel spokes="1"/>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6107152" y="0"/>
            <a:ext cx="6084848" cy="6858000"/>
          </a:xfrm>
          <a:prstGeom prst="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p:cNvSpPr txBox="1">
            <a:spLocks/>
          </p:cNvSpPr>
          <p:nvPr/>
        </p:nvSpPr>
        <p:spPr>
          <a:xfrm>
            <a:off x="0" y="66411"/>
            <a:ext cx="4907409" cy="661243"/>
          </a:xfrm>
          <a:prstGeom prst="rect">
            <a:avLst/>
          </a:prstGeom>
        </p:spPr>
        <p:txBody>
          <a:bodyPr vert="horz" lIns="91430" tIns="45718" rIns="91430" bIns="45718" rtlCol="0" anchor="t">
            <a:normAutofit fontScale="97500" lnSpcReduction="1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endParaRPr lang="en-US" altLang="en-US" dirty="0">
              <a:solidFill>
                <a:schemeClr val="bg1"/>
              </a:solidFill>
              <a:latin typeface="+mn-lt"/>
              <a:ea typeface="ヒラギノ角ゴ Pro W3" pitchFamily="125" charset="-128"/>
            </a:endParaRPr>
          </a:p>
        </p:txBody>
      </p:sp>
      <p:sp>
        <p:nvSpPr>
          <p:cNvPr id="6" name="Title 1"/>
          <p:cNvSpPr txBox="1">
            <a:spLocks/>
          </p:cNvSpPr>
          <p:nvPr/>
        </p:nvSpPr>
        <p:spPr>
          <a:xfrm>
            <a:off x="6210300" y="5490905"/>
            <a:ext cx="5873750" cy="886153"/>
          </a:xfrm>
          <a:prstGeom prst="rect">
            <a:avLst/>
          </a:prstGeom>
        </p:spPr>
        <p:txBody>
          <a:bodyPr vert="horz" lIns="91430" tIns="45718" rIns="91430" bIns="45718" rtlCol="0" anchor="t">
            <a:normAutofit fontScale="82500" lnSpcReduction="20000"/>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pPr algn="ctr"/>
            <a:r>
              <a:rPr lang="en-US" altLang="en-US" b="1" dirty="0">
                <a:solidFill>
                  <a:schemeClr val="bg1"/>
                </a:solidFill>
                <a:effectLst>
                  <a:outerShdw blurRad="38100" dist="38100" dir="2700000" algn="tl">
                    <a:srgbClr val="000000">
                      <a:alpha val="43137"/>
                    </a:srgbClr>
                  </a:outerShdw>
                </a:effectLst>
                <a:latin typeface="+mn-lt"/>
                <a:ea typeface="ヒラギノ角ゴ Pro W3" pitchFamily="125" charset="-128"/>
              </a:rPr>
              <a:t>Committee Members, Chairs and Participants – others</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708" y="5603360"/>
            <a:ext cx="1134854" cy="1076220"/>
          </a:xfrm>
          <a:prstGeom prst="rect">
            <a:avLst/>
          </a:prstGeom>
        </p:spPr>
      </p:pic>
      <p:sp>
        <p:nvSpPr>
          <p:cNvPr id="14" name="Title 1">
            <a:extLst>
              <a:ext uri="{FF2B5EF4-FFF2-40B4-BE49-F238E27FC236}">
                <a16:creationId xmlns:a16="http://schemas.microsoft.com/office/drawing/2014/main" id="{4F64B77B-D15E-4F5F-8CA9-EAB45D861F54}"/>
              </a:ext>
            </a:extLst>
          </p:cNvPr>
          <p:cNvSpPr txBox="1">
            <a:spLocks/>
          </p:cNvSpPr>
          <p:nvPr/>
        </p:nvSpPr>
        <p:spPr>
          <a:xfrm>
            <a:off x="0" y="0"/>
            <a:ext cx="12191999" cy="1600200"/>
          </a:xfrm>
          <a:prstGeom prst="rect">
            <a:avLst/>
          </a:prstGeom>
          <a:solidFill>
            <a:srgbClr val="002060"/>
          </a:solidFill>
        </p:spPr>
        <p:txBody>
          <a:bodyPr vert="horz" lIns="91430" tIns="45718" rIns="91430" bIns="45718" rtlCol="0" anchor="ctr">
            <a:normAutofit/>
          </a:bodyPr>
          <a:lstStyle>
            <a:lvl1pPr algn="l" defTabSz="914286" rtl="0" eaLnBrk="1" latinLnBrk="0" hangingPunct="1">
              <a:lnSpc>
                <a:spcPct val="90000"/>
              </a:lnSpc>
              <a:spcBef>
                <a:spcPct val="0"/>
              </a:spcBef>
              <a:buNone/>
              <a:defRPr lang="en-US" sz="4400" kern="1200" dirty="0">
                <a:solidFill>
                  <a:schemeClr val="accent5">
                    <a:lumMod val="75000"/>
                  </a:schemeClr>
                </a:solidFill>
                <a:latin typeface="+mj-lt"/>
                <a:ea typeface="+mj-ea"/>
                <a:cs typeface="+mj-cs"/>
              </a:defRPr>
            </a:lvl1pPr>
          </a:lstStyle>
          <a:p>
            <a:r>
              <a:rPr lang="en-US" sz="5400" b="1" dirty="0">
                <a:solidFill>
                  <a:schemeClr val="bg1"/>
                </a:solidFill>
                <a:effectLst>
                  <a:outerShdw blurRad="38100" dist="38100" dir="2700000" algn="tl">
                    <a:srgbClr val="000000">
                      <a:alpha val="43137"/>
                    </a:srgbClr>
                  </a:outerShdw>
                </a:effectLst>
                <a:latin typeface="+mn-lt"/>
              </a:rPr>
              <a:t>   Recognize Outstanding Lions</a:t>
            </a:r>
          </a:p>
        </p:txBody>
      </p:sp>
      <p:pic>
        <p:nvPicPr>
          <p:cNvPr id="15" name="Picture 14">
            <a:extLst>
              <a:ext uri="{FF2B5EF4-FFF2-40B4-BE49-F238E27FC236}">
                <a16:creationId xmlns:a16="http://schemas.microsoft.com/office/drawing/2014/main" id="{09549610-90E7-4130-9F2B-8AF345668E2E}"/>
              </a:ext>
            </a:extLst>
          </p:cNvPr>
          <p:cNvPicPr/>
          <p:nvPr/>
        </p:nvPicPr>
        <p:blipFill>
          <a:blip r:embed="rId4"/>
          <a:stretch>
            <a:fillRect/>
          </a:stretch>
        </p:blipFill>
        <p:spPr>
          <a:xfrm>
            <a:off x="7273879" y="2159505"/>
            <a:ext cx="4003947" cy="2850458"/>
          </a:xfrm>
          <a:prstGeom prst="rect">
            <a:avLst/>
          </a:prstGeom>
          <a:ln w="19050">
            <a:solidFill>
              <a:srgbClr val="FFC000"/>
            </a:solid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E0E9EBBF-9CE3-4264-9C97-AEC1D8F2D108}"/>
              </a:ext>
            </a:extLst>
          </p:cNvPr>
          <p:cNvPicPr/>
          <p:nvPr/>
        </p:nvPicPr>
        <p:blipFill rotWithShape="1">
          <a:blip r:embed="rId5">
            <a:extLst>
              <a:ext uri="{28A0092B-C50C-407E-A947-70E740481C1C}">
                <a14:useLocalDpi xmlns:a14="http://schemas.microsoft.com/office/drawing/2010/main" val="0"/>
              </a:ext>
            </a:extLst>
          </a:blip>
          <a:srcRect t="12989" b="12662"/>
          <a:stretch/>
        </p:blipFill>
        <p:spPr bwMode="auto">
          <a:xfrm>
            <a:off x="453364" y="1853554"/>
            <a:ext cx="3503511" cy="2465736"/>
          </a:xfrm>
          <a:prstGeom prst="rect">
            <a:avLst/>
          </a:prstGeom>
          <a:ln w="28575">
            <a:solidFill>
              <a:srgbClr val="1C2792"/>
            </a:solidFill>
          </a:ln>
          <a:effectLst>
            <a:outerShdw blurRad="292100" dist="139700" dir="2700000" algn="tl" rotWithShape="0">
              <a:srgbClr val="333333">
                <a:alpha val="65000"/>
              </a:srgbClr>
            </a:outerShdw>
          </a:effectLst>
        </p:spPr>
      </p:pic>
      <p:pic>
        <p:nvPicPr>
          <p:cNvPr id="17" name="Picture 16">
            <a:extLst>
              <a:ext uri="{FF2B5EF4-FFF2-40B4-BE49-F238E27FC236}">
                <a16:creationId xmlns:a16="http://schemas.microsoft.com/office/drawing/2014/main" id="{28B4BE69-BA33-41FC-B771-F387FA7E9D82}"/>
              </a:ext>
            </a:extLst>
          </p:cNvPr>
          <p:cNvPicPr/>
          <p:nvPr/>
        </p:nvPicPr>
        <p:blipFill>
          <a:blip r:embed="rId6"/>
          <a:stretch>
            <a:fillRect/>
          </a:stretch>
        </p:blipFill>
        <p:spPr>
          <a:xfrm>
            <a:off x="4556747" y="2223028"/>
            <a:ext cx="1021080" cy="1995805"/>
          </a:xfrm>
          <a:prstGeom prst="rect">
            <a:avLst/>
          </a:prstGeom>
        </p:spPr>
      </p:pic>
      <p:pic>
        <p:nvPicPr>
          <p:cNvPr id="18" name="Picture 17">
            <a:extLst>
              <a:ext uri="{FF2B5EF4-FFF2-40B4-BE49-F238E27FC236}">
                <a16:creationId xmlns:a16="http://schemas.microsoft.com/office/drawing/2014/main" id="{9F58A068-F4B3-4E80-BB49-B3C9E33C9F14}"/>
              </a:ext>
            </a:extLst>
          </p:cNvPr>
          <p:cNvPicPr/>
          <p:nvPr/>
        </p:nvPicPr>
        <p:blipFill rotWithShape="1">
          <a:blip r:embed="rId7">
            <a:extLst>
              <a:ext uri="{28A0092B-C50C-407E-A947-70E740481C1C}">
                <a14:useLocalDpi xmlns:a14="http://schemas.microsoft.com/office/drawing/2010/main" val="0"/>
              </a:ext>
            </a:extLst>
          </a:blip>
          <a:srcRect t="15964" b="18950"/>
          <a:stretch/>
        </p:blipFill>
        <p:spPr bwMode="auto">
          <a:xfrm>
            <a:off x="2089658" y="4572644"/>
            <a:ext cx="3434397" cy="196344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96126150"/>
      </p:ext>
    </p:extLst>
  </p:cSld>
  <p:clrMapOvr>
    <a:masterClrMapping/>
  </p:clrMapOvr>
  <p:transition spd="slow">
    <p:wheel spokes="1"/>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r="51000"/>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sz="half" idx="2"/>
          </p:nvPr>
        </p:nvSpPr>
        <p:spPr>
          <a:xfrm>
            <a:off x="5956301" y="1971674"/>
            <a:ext cx="6235699" cy="4834255"/>
          </a:xfrm>
        </p:spPr>
        <p:txBody>
          <a:bodyPr>
            <a:normAutofit/>
          </a:bodyPr>
          <a:lstStyle/>
          <a:p>
            <a:pPr>
              <a:buFont typeface="Wingdings" panose="05000000000000000000" pitchFamily="2" charset="2"/>
              <a:buChar char="ü"/>
            </a:pPr>
            <a:r>
              <a:rPr lang="en-US" b="1" dirty="0">
                <a:solidFill>
                  <a:srgbClr val="002060"/>
                </a:solidFill>
              </a:rPr>
              <a:t>Every Lion is motivated to serve – their way!</a:t>
            </a:r>
          </a:p>
          <a:p>
            <a:pPr>
              <a:buFont typeface="Wingdings" panose="05000000000000000000" pitchFamily="2" charset="2"/>
              <a:buChar char="ü"/>
            </a:pPr>
            <a:r>
              <a:rPr lang="en-US" b="1" dirty="0">
                <a:solidFill>
                  <a:srgbClr val="002060"/>
                </a:solidFill>
              </a:rPr>
              <a:t>LCI has tools to help with engagement</a:t>
            </a:r>
          </a:p>
          <a:p>
            <a:pPr>
              <a:buFont typeface="Wingdings" panose="05000000000000000000" pitchFamily="2" charset="2"/>
              <a:buChar char="ü"/>
            </a:pPr>
            <a:r>
              <a:rPr lang="en-US" b="1" dirty="0">
                <a:solidFill>
                  <a:srgbClr val="002060"/>
                </a:solidFill>
              </a:rPr>
              <a:t>Service drives member satisfaction</a:t>
            </a:r>
          </a:p>
          <a:p>
            <a:pPr>
              <a:buFont typeface="Wingdings" panose="05000000000000000000" pitchFamily="2" charset="2"/>
              <a:buChar char="ü"/>
            </a:pPr>
            <a:r>
              <a:rPr lang="en-US" b="1" dirty="0">
                <a:solidFill>
                  <a:srgbClr val="002060"/>
                </a:solidFill>
              </a:rPr>
              <a:t>Connect with your Community</a:t>
            </a:r>
          </a:p>
          <a:p>
            <a:pPr>
              <a:buFont typeface="Wingdings" panose="05000000000000000000" pitchFamily="2" charset="2"/>
              <a:buChar char="ü"/>
            </a:pPr>
            <a:r>
              <a:rPr lang="en-US" b="1" dirty="0">
                <a:solidFill>
                  <a:srgbClr val="002060"/>
                </a:solidFill>
              </a:rPr>
              <a:t>Communicate with your Members</a:t>
            </a:r>
          </a:p>
          <a:p>
            <a:pPr>
              <a:buFont typeface="Wingdings" panose="05000000000000000000" pitchFamily="2" charset="2"/>
              <a:buChar char="ü"/>
            </a:pPr>
            <a:r>
              <a:rPr lang="en-US" b="1" dirty="0">
                <a:solidFill>
                  <a:srgbClr val="002060"/>
                </a:solidFill>
              </a:rPr>
              <a:t>Make events special</a:t>
            </a:r>
          </a:p>
          <a:p>
            <a:pPr>
              <a:buFont typeface="Wingdings" panose="05000000000000000000" pitchFamily="2" charset="2"/>
              <a:buChar char="ü"/>
            </a:pPr>
            <a:r>
              <a:rPr lang="en-US" b="1" dirty="0">
                <a:solidFill>
                  <a:srgbClr val="002060"/>
                </a:solidFill>
              </a:rPr>
              <a:t>Support new (and seasoned) Lions</a:t>
            </a:r>
          </a:p>
          <a:p>
            <a:pPr>
              <a:buFont typeface="Wingdings" panose="05000000000000000000" pitchFamily="2" charset="2"/>
              <a:buChar char="ü"/>
            </a:pPr>
            <a:r>
              <a:rPr lang="en-US" b="1" dirty="0">
                <a:solidFill>
                  <a:srgbClr val="002060"/>
                </a:solidFill>
              </a:rPr>
              <a:t>Recognize &amp; Appreciate Lions</a:t>
            </a:r>
          </a:p>
        </p:txBody>
      </p:sp>
      <p:sp>
        <p:nvSpPr>
          <p:cNvPr id="7" name="Title 1"/>
          <p:cNvSpPr>
            <a:spLocks noGrp="1"/>
          </p:cNvSpPr>
          <p:nvPr>
            <p:ph type="title"/>
          </p:nvPr>
        </p:nvSpPr>
        <p:spPr>
          <a:xfrm>
            <a:off x="6172200" y="112295"/>
            <a:ext cx="5731042" cy="1578394"/>
          </a:xfrm>
          <a:solidFill>
            <a:srgbClr val="002060"/>
          </a:solidFill>
        </p:spPr>
        <p:txBody>
          <a:bodyPr anchor="ctr">
            <a:noAutofit/>
          </a:bodyPr>
          <a:lstStyle/>
          <a:p>
            <a:pPr algn="ctr"/>
            <a:r>
              <a:rPr lang="en-US" altLang="en-US" sz="5400" b="1" dirty="0">
                <a:solidFill>
                  <a:schemeClr val="bg1"/>
                </a:solidFill>
                <a:effectLst>
                  <a:outerShdw blurRad="38100" dist="38100" dir="2700000" algn="tl">
                    <a:srgbClr val="000000">
                      <a:alpha val="43137"/>
                    </a:srgbClr>
                  </a:outerShdw>
                </a:effectLst>
                <a:latin typeface="+mn-lt"/>
                <a:ea typeface="ヒラギノ角ゴ Pro W3" pitchFamily="125" charset="-128"/>
              </a:rPr>
              <a:t>Summary: Engaged Members Thrive</a:t>
            </a:r>
          </a:p>
        </p:txBody>
      </p:sp>
    </p:spTree>
    <p:extLst>
      <p:ext uri="{BB962C8B-B14F-4D97-AF65-F5344CB8AC3E}">
        <p14:creationId xmlns:p14="http://schemas.microsoft.com/office/powerpoint/2010/main" val="2441366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oman Lion with other Lions in Panama.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1700" y="-657279"/>
            <a:ext cx="12281923" cy="8172557"/>
          </a:xfrm>
          <a:prstGeom prst="rect">
            <a:avLst/>
          </a:prstGeom>
        </p:spPr>
      </p:pic>
      <p:sp>
        <p:nvSpPr>
          <p:cNvPr id="10" name="Rectangle 9"/>
          <p:cNvSpPr/>
          <p:nvPr/>
        </p:nvSpPr>
        <p:spPr>
          <a:xfrm>
            <a:off x="-44962" y="-657279"/>
            <a:ext cx="12281923" cy="8095475"/>
          </a:xfrm>
          <a:prstGeom prst="rect">
            <a:avLst/>
          </a:prstGeom>
          <a:solidFill>
            <a:schemeClr val="tx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228" tIns="63114" rIns="126228" bIns="63114" rtlCol="0" anchor="ctr"/>
          <a:lstStyle/>
          <a:p>
            <a:pPr algn="ctr" fontAlgn="base">
              <a:spcBef>
                <a:spcPct val="0"/>
              </a:spcBef>
              <a:spcAft>
                <a:spcPct val="0"/>
              </a:spcAft>
            </a:pPr>
            <a:endParaRPr lang="en-US" sz="2400" dirty="0">
              <a:solidFill>
                <a:prstClr val="white">
                  <a:alpha val="44000"/>
                </a:prstClr>
              </a:solidFill>
            </a:endParaRPr>
          </a:p>
        </p:txBody>
      </p:sp>
      <p:sp>
        <p:nvSpPr>
          <p:cNvPr id="11" name="Text Placeholder 2"/>
          <p:cNvSpPr txBox="1">
            <a:spLocks/>
          </p:cNvSpPr>
          <p:nvPr/>
        </p:nvSpPr>
        <p:spPr>
          <a:xfrm>
            <a:off x="-78438" y="3185984"/>
            <a:ext cx="12298661" cy="1022171"/>
          </a:xfrm>
          <a:prstGeom prst="rect">
            <a:avLst/>
          </a:prstGeom>
        </p:spPr>
        <p:txBody>
          <a:bodyPr vert="horz" lIns="91426" tIns="45718" rIns="91426" bIns="45718" rtlCol="0" anchor="ctr"/>
          <a:lstStyle>
            <a:defPPr>
              <a:defRPr lang="en-US"/>
            </a:defPPr>
            <a:lvl1pPr marL="0" algn="ctr" defTabSz="685800" rtl="0" eaLnBrk="1" latinLnBrk="0" hangingPunct="1">
              <a:defRPr sz="900" kern="1200">
                <a:solidFill>
                  <a:schemeClr val="tx1">
                    <a:tint val="75000"/>
                  </a:schemeClr>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a:lstStyle>
          <a:p>
            <a:pPr fontAlgn="base">
              <a:lnSpc>
                <a:spcPct val="80000"/>
              </a:lnSpc>
              <a:spcBef>
                <a:spcPct val="0"/>
              </a:spcBef>
              <a:spcAft>
                <a:spcPct val="0"/>
              </a:spcAft>
            </a:pPr>
            <a:r>
              <a:rPr lang="en-US" sz="6400" b="1" dirty="0">
                <a:solidFill>
                  <a:srgbClr val="FFFFFF"/>
                </a:solidFill>
                <a:cs typeface="Open sans"/>
              </a:rPr>
              <a:t>Thank you</a:t>
            </a:r>
          </a:p>
        </p:txBody>
      </p:sp>
      <p:sp>
        <p:nvSpPr>
          <p:cNvPr id="6" name="Rectangle 5"/>
          <p:cNvSpPr/>
          <p:nvPr/>
        </p:nvSpPr>
        <p:spPr>
          <a:xfrm>
            <a:off x="5104053" y="4208155"/>
            <a:ext cx="1933677" cy="97013"/>
          </a:xfrm>
          <a:prstGeom prst="rect">
            <a:avLst/>
          </a:prstGeom>
          <a:solidFill>
            <a:srgbClr val="FBC608"/>
          </a:solidFill>
          <a:ln>
            <a:noFill/>
          </a:ln>
          <a:effectLst/>
        </p:spPr>
        <p:style>
          <a:lnRef idx="1">
            <a:schemeClr val="accent1"/>
          </a:lnRef>
          <a:fillRef idx="3">
            <a:schemeClr val="accent1"/>
          </a:fillRef>
          <a:effectRef idx="2">
            <a:schemeClr val="accent1"/>
          </a:effectRef>
          <a:fontRef idx="minor">
            <a:schemeClr val="lt1"/>
          </a:fontRef>
        </p:style>
        <p:txBody>
          <a:bodyPr lIns="126228" tIns="63114" rIns="126228" bIns="63114" rtlCol="0" anchor="ctr"/>
          <a:lstStyle/>
          <a:p>
            <a:pPr algn="ctr" fontAlgn="base">
              <a:spcBef>
                <a:spcPct val="0"/>
              </a:spcBef>
              <a:spcAft>
                <a:spcPct val="0"/>
              </a:spcAft>
            </a:pPr>
            <a:endParaRPr lang="en-US" sz="2400" dirty="0">
              <a:solidFill>
                <a:prstClr val="white"/>
              </a:solidFill>
            </a:endParaRPr>
          </a:p>
        </p:txBody>
      </p:sp>
      <p:sp>
        <p:nvSpPr>
          <p:cNvPr id="7" name="TextBox 6">
            <a:extLst>
              <a:ext uri="{FF2B5EF4-FFF2-40B4-BE49-F238E27FC236}">
                <a16:creationId xmlns:a16="http://schemas.microsoft.com/office/drawing/2014/main" id="{AE29A3E7-3811-499C-9BE1-23B6AA404F90}"/>
              </a:ext>
            </a:extLst>
          </p:cNvPr>
          <p:cNvSpPr txBox="1"/>
          <p:nvPr/>
        </p:nvSpPr>
        <p:spPr>
          <a:xfrm>
            <a:off x="-53332" y="4633374"/>
            <a:ext cx="12281923" cy="1569660"/>
          </a:xfrm>
          <a:prstGeom prst="rect">
            <a:avLst/>
          </a:prstGeom>
          <a:noFill/>
        </p:spPr>
        <p:txBody>
          <a:bodyPr wrap="square" rtlCol="0">
            <a:spAutoFit/>
          </a:bodyPr>
          <a:lstStyle/>
          <a:p>
            <a:pPr algn="ctr"/>
            <a:r>
              <a:rPr lang="en-US" sz="2400" b="1" dirty="0">
                <a:solidFill>
                  <a:schemeClr val="accent4">
                    <a:lumMod val="20000"/>
                    <a:lumOff val="80000"/>
                  </a:schemeClr>
                </a:solidFill>
                <a:effectLst>
                  <a:outerShdw blurRad="38100" dist="38100" dir="2700000" algn="tl">
                    <a:srgbClr val="000000">
                      <a:alpha val="43137"/>
                    </a:srgbClr>
                  </a:outerShdw>
                </a:effectLst>
              </a:rPr>
              <a:t>PDG Mark W. Roth</a:t>
            </a:r>
          </a:p>
          <a:p>
            <a:pPr algn="ctr"/>
            <a:r>
              <a:rPr lang="en-US" sz="2400" b="1" dirty="0">
                <a:solidFill>
                  <a:schemeClr val="accent4">
                    <a:lumMod val="20000"/>
                    <a:lumOff val="80000"/>
                  </a:schemeClr>
                </a:solidFill>
                <a:effectLst>
                  <a:outerShdw blurRad="38100" dist="38100" dir="2700000" algn="tl">
                    <a:srgbClr val="000000">
                      <a:alpha val="43137"/>
                    </a:srgbClr>
                  </a:outerShdw>
                </a:effectLst>
              </a:rPr>
              <a:t>MD2 – GMT Coordinator</a:t>
            </a:r>
          </a:p>
          <a:p>
            <a:pPr algn="ctr"/>
            <a:r>
              <a:rPr lang="en-US" sz="2400" b="1" dirty="0">
                <a:solidFill>
                  <a:schemeClr val="accent4">
                    <a:lumMod val="20000"/>
                    <a:lumOff val="80000"/>
                  </a:schemeClr>
                </a:solidFill>
                <a:effectLst>
                  <a:outerShdw blurRad="38100" dist="38100" dir="2700000" algn="tl">
                    <a:srgbClr val="000000">
                      <a:alpha val="43137"/>
                    </a:srgbClr>
                  </a:outerShdw>
                </a:effectLst>
                <a:hlinkClick r:id="rId4">
                  <a:extLst>
                    <a:ext uri="{A12FA001-AC4F-418D-AE19-62706E023703}">
                      <ahyp:hlinkClr xmlns:ahyp="http://schemas.microsoft.com/office/drawing/2018/hyperlinkcolor" val="tx"/>
                    </a:ext>
                  </a:extLst>
                </a:hlinkClick>
              </a:rPr>
              <a:t>MarkWRoth@aol.com</a:t>
            </a:r>
            <a:endParaRPr lang="en-US" sz="2400" b="1" dirty="0">
              <a:solidFill>
                <a:schemeClr val="accent4">
                  <a:lumMod val="20000"/>
                  <a:lumOff val="80000"/>
                </a:schemeClr>
              </a:solidFill>
              <a:effectLst>
                <a:outerShdw blurRad="38100" dist="38100" dir="2700000" algn="tl">
                  <a:srgbClr val="000000">
                    <a:alpha val="43137"/>
                  </a:srgbClr>
                </a:outerShdw>
              </a:effectLst>
            </a:endParaRPr>
          </a:p>
          <a:p>
            <a:pPr algn="ctr"/>
            <a:r>
              <a:rPr lang="en-US" sz="2400" b="1" dirty="0">
                <a:solidFill>
                  <a:schemeClr val="accent4">
                    <a:lumMod val="20000"/>
                    <a:lumOff val="80000"/>
                  </a:schemeClr>
                </a:solidFill>
                <a:effectLst>
                  <a:outerShdw blurRad="38100" dist="38100" dir="2700000" algn="tl">
                    <a:srgbClr val="000000">
                      <a:alpha val="43137"/>
                    </a:srgbClr>
                  </a:outerShdw>
                </a:effectLst>
              </a:rPr>
              <a:t>713.962.4194</a:t>
            </a:r>
          </a:p>
        </p:txBody>
      </p:sp>
    </p:spTree>
    <p:extLst>
      <p:ext uri="{BB962C8B-B14F-4D97-AF65-F5344CB8AC3E}">
        <p14:creationId xmlns:p14="http://schemas.microsoft.com/office/powerpoint/2010/main" val="32512129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2841</TotalTime>
  <Words>1764</Words>
  <Application>Microsoft Office PowerPoint</Application>
  <PresentationFormat>Widescreen</PresentationFormat>
  <Paragraphs>203</Paragraphs>
  <Slides>20</Slides>
  <Notes>20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20</vt:i4>
      </vt:variant>
    </vt:vector>
  </HeadingPairs>
  <TitlesOfParts>
    <vt:vector size="28" baseType="lpstr">
      <vt:lpstr>Arial</vt:lpstr>
      <vt:lpstr>Calibri</vt:lpstr>
      <vt:lpstr>Calibri Light</vt:lpstr>
      <vt:lpstr>Century Gothic</vt:lpstr>
      <vt:lpstr>Wingdings</vt:lpstr>
      <vt:lpstr>Wingdings 3</vt:lpstr>
      <vt:lpstr>Office Theme</vt:lpstr>
      <vt:lpstr>1_Office Theme</vt:lpstr>
      <vt:lpstr>PowerPoint Presentation</vt:lpstr>
      <vt:lpstr>   Objectives</vt:lpstr>
      <vt:lpstr>PowerPoint Presentation</vt:lpstr>
      <vt:lpstr>Engaged and fulfilled members </vt:lpstr>
      <vt:lpstr>Preparing to Engage New Volunteers</vt:lpstr>
      <vt:lpstr>            Updating Your Club by                Serving in New Ways</vt:lpstr>
      <vt:lpstr>   How is your Club serving?</vt:lpstr>
      <vt:lpstr>   Think Outside the Box</vt:lpstr>
      <vt:lpstr>  Innovative &amp; Creative</vt:lpstr>
      <vt:lpstr>  100 Service Ideas</vt:lpstr>
      <vt:lpstr>  The Pandemic Forces Creativity!</vt:lpstr>
      <vt:lpstr>Social Media</vt:lpstr>
      <vt:lpstr>Talk to your Lions</vt:lpstr>
      <vt:lpstr>Update Contact Information</vt:lpstr>
      <vt:lpstr>  Video Meetings</vt:lpstr>
      <vt:lpstr>  Include Your Members</vt:lpstr>
      <vt:lpstr>   Make Every Event Special</vt:lpstr>
      <vt:lpstr>PowerPoint Presentation</vt:lpstr>
      <vt:lpstr>Summary: Engaged Members Thrive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Roth</dc:creator>
  <cp:lastModifiedBy>Mark Roth</cp:lastModifiedBy>
  <cp:revision>17</cp:revision>
  <dcterms:created xsi:type="dcterms:W3CDTF">2021-01-16T01:53:53Z</dcterms:created>
  <dcterms:modified xsi:type="dcterms:W3CDTF">2021-02-01T16:39:55Z</dcterms:modified>
</cp:coreProperties>
</file>