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7"/>
  </p:notesMasterIdLst>
  <p:handoutMasterIdLst>
    <p:handoutMasterId r:id="rId28"/>
  </p:handoutMasterIdLst>
  <p:sldIdLst>
    <p:sldId id="257" r:id="rId2"/>
    <p:sldId id="297" r:id="rId3"/>
    <p:sldId id="334" r:id="rId4"/>
    <p:sldId id="352" r:id="rId5"/>
    <p:sldId id="354" r:id="rId6"/>
    <p:sldId id="355" r:id="rId7"/>
    <p:sldId id="341" r:id="rId8"/>
    <p:sldId id="342" r:id="rId9"/>
    <p:sldId id="349" r:id="rId10"/>
    <p:sldId id="320" r:id="rId11"/>
    <p:sldId id="321" r:id="rId12"/>
    <p:sldId id="324" r:id="rId13"/>
    <p:sldId id="322" r:id="rId14"/>
    <p:sldId id="329" r:id="rId15"/>
    <p:sldId id="328" r:id="rId16"/>
    <p:sldId id="330" r:id="rId17"/>
    <p:sldId id="339" r:id="rId18"/>
    <p:sldId id="326" r:id="rId19"/>
    <p:sldId id="327" r:id="rId20"/>
    <p:sldId id="331" r:id="rId21"/>
    <p:sldId id="336" r:id="rId22"/>
    <p:sldId id="287" r:id="rId23"/>
    <p:sldId id="323" r:id="rId24"/>
    <p:sldId id="356" r:id="rId25"/>
    <p:sldId id="318" r:id="rId2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ernadette Lane" initials="BL"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00539A"/>
    <a:srgbClr val="FFFFCC"/>
    <a:srgbClr val="FFD937"/>
    <a:srgbClr val="FFD41D"/>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45" autoAdjust="0"/>
    <p:restoredTop sz="58724" autoAdjust="0"/>
  </p:normalViewPr>
  <p:slideViewPr>
    <p:cSldViewPr>
      <p:cViewPr varScale="1">
        <p:scale>
          <a:sx n="65" d="100"/>
          <a:sy n="65" d="100"/>
        </p:scale>
        <p:origin x="2745" y="45"/>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65" d="100"/>
          <a:sy n="65" d="100"/>
        </p:scale>
        <p:origin x="-2549"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49"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134" y="0"/>
            <a:ext cx="3038648" cy="465138"/>
          </a:xfrm>
          <a:prstGeom prst="rect">
            <a:avLst/>
          </a:prstGeom>
        </p:spPr>
        <p:txBody>
          <a:bodyPr vert="horz" lIns="91440" tIns="45720" rIns="91440" bIns="45720" rtlCol="0"/>
          <a:lstStyle>
            <a:lvl1pPr algn="r">
              <a:defRPr sz="1200"/>
            </a:lvl1pPr>
          </a:lstStyle>
          <a:p>
            <a:fld id="{CAA5CEA0-0BFC-42C5-A86B-D88242957452}" type="datetimeFigureOut">
              <a:rPr lang="en-US" smtClean="0"/>
              <a:t>2/2/2021</a:t>
            </a:fld>
            <a:endParaRPr lang="en-US"/>
          </a:p>
        </p:txBody>
      </p:sp>
      <p:sp>
        <p:nvSpPr>
          <p:cNvPr id="4" name="Footer Placeholder 3"/>
          <p:cNvSpPr>
            <a:spLocks noGrp="1"/>
          </p:cNvSpPr>
          <p:nvPr>
            <p:ph type="ftr" sz="quarter" idx="2"/>
          </p:nvPr>
        </p:nvSpPr>
        <p:spPr>
          <a:xfrm>
            <a:off x="0" y="8829675"/>
            <a:ext cx="3038649"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134" y="8829675"/>
            <a:ext cx="3038648" cy="465138"/>
          </a:xfrm>
          <a:prstGeom prst="rect">
            <a:avLst/>
          </a:prstGeom>
        </p:spPr>
        <p:txBody>
          <a:bodyPr vert="horz" lIns="91440" tIns="45720" rIns="91440" bIns="45720" rtlCol="0" anchor="b"/>
          <a:lstStyle>
            <a:lvl1pPr algn="r">
              <a:defRPr sz="1200"/>
            </a:lvl1pPr>
          </a:lstStyle>
          <a:p>
            <a:fld id="{19D96A0B-0027-45AE-92D6-B1613930C362}" type="slidenum">
              <a:rPr lang="en-US" smtClean="0"/>
              <a:t>‹#›</a:t>
            </a:fld>
            <a:endParaRPr lang="en-US"/>
          </a:p>
        </p:txBody>
      </p:sp>
    </p:spTree>
    <p:extLst>
      <p:ext uri="{BB962C8B-B14F-4D97-AF65-F5344CB8AC3E}">
        <p14:creationId xmlns:p14="http://schemas.microsoft.com/office/powerpoint/2010/main" val="140234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7840" cy="464820"/>
          </a:xfrm>
          <a:prstGeom prst="rect">
            <a:avLst/>
          </a:prstGeom>
        </p:spPr>
        <p:txBody>
          <a:bodyPr vert="horz" lIns="91703" tIns="45852" rIns="91703" bIns="45852" rtlCol="0"/>
          <a:lstStyle>
            <a:lvl1pPr algn="l">
              <a:defRPr sz="1100"/>
            </a:lvl1pPr>
          </a:lstStyle>
          <a:p>
            <a:endParaRPr lang="en-US" dirty="0"/>
          </a:p>
        </p:txBody>
      </p:sp>
      <p:sp>
        <p:nvSpPr>
          <p:cNvPr id="3" name="Date Placeholder 2"/>
          <p:cNvSpPr>
            <a:spLocks noGrp="1"/>
          </p:cNvSpPr>
          <p:nvPr>
            <p:ph type="dt" idx="1"/>
          </p:nvPr>
        </p:nvSpPr>
        <p:spPr>
          <a:xfrm>
            <a:off x="3970940" y="0"/>
            <a:ext cx="3037840" cy="464820"/>
          </a:xfrm>
          <a:prstGeom prst="rect">
            <a:avLst/>
          </a:prstGeom>
        </p:spPr>
        <p:txBody>
          <a:bodyPr vert="horz" lIns="91703" tIns="45852" rIns="91703" bIns="45852" rtlCol="0"/>
          <a:lstStyle>
            <a:lvl1pPr algn="r">
              <a:defRPr sz="1100"/>
            </a:lvl1pPr>
          </a:lstStyle>
          <a:p>
            <a:r>
              <a:rPr lang="en-US" dirty="0"/>
              <a:t> </a:t>
            </a:r>
          </a:p>
        </p:txBody>
      </p:sp>
      <p:sp>
        <p:nvSpPr>
          <p:cNvPr id="4" name="Slide Image Placeholder 3"/>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1703" tIns="45852" rIns="91703" bIns="45852" rtlCol="0" anchor="ctr"/>
          <a:lstStyle/>
          <a:p>
            <a:endParaRPr lang="en-US" dirty="0"/>
          </a:p>
        </p:txBody>
      </p:sp>
      <p:sp>
        <p:nvSpPr>
          <p:cNvPr id="5" name="Notes Placeholder 4"/>
          <p:cNvSpPr>
            <a:spLocks noGrp="1"/>
          </p:cNvSpPr>
          <p:nvPr>
            <p:ph type="body" sz="quarter" idx="3"/>
          </p:nvPr>
        </p:nvSpPr>
        <p:spPr>
          <a:xfrm>
            <a:off x="701041" y="4415790"/>
            <a:ext cx="5608320" cy="4183380"/>
          </a:xfrm>
          <a:prstGeom prst="rect">
            <a:avLst/>
          </a:prstGeom>
        </p:spPr>
        <p:txBody>
          <a:bodyPr vert="horz" lIns="91703" tIns="45852" rIns="91703" bIns="45852"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2" y="8829967"/>
            <a:ext cx="3037840" cy="464820"/>
          </a:xfrm>
          <a:prstGeom prst="rect">
            <a:avLst/>
          </a:prstGeom>
        </p:spPr>
        <p:txBody>
          <a:bodyPr vert="horz" lIns="91703" tIns="45852" rIns="91703" bIns="45852" rtlCol="0" anchor="b"/>
          <a:lstStyle>
            <a:lvl1pPr algn="l">
              <a:defRPr sz="1100"/>
            </a:lvl1pPr>
          </a:lstStyle>
          <a:p>
            <a:endParaRPr lang="en-US" dirty="0"/>
          </a:p>
        </p:txBody>
      </p:sp>
      <p:sp>
        <p:nvSpPr>
          <p:cNvPr id="7" name="Slide Number Placeholder 6"/>
          <p:cNvSpPr>
            <a:spLocks noGrp="1"/>
          </p:cNvSpPr>
          <p:nvPr>
            <p:ph type="sldNum" sz="quarter" idx="5"/>
          </p:nvPr>
        </p:nvSpPr>
        <p:spPr>
          <a:xfrm>
            <a:off x="3810000" y="8686800"/>
            <a:ext cx="3037840" cy="464820"/>
          </a:xfrm>
          <a:prstGeom prst="rect">
            <a:avLst/>
          </a:prstGeom>
        </p:spPr>
        <p:txBody>
          <a:bodyPr vert="horz" lIns="91703" tIns="45852" rIns="91703" bIns="45852" rtlCol="0" anchor="b"/>
          <a:lstStyle>
            <a:lvl1pPr algn="r">
              <a:defRPr sz="1100"/>
            </a:lvl1pPr>
          </a:lstStyle>
          <a:p>
            <a:fld id="{B1D9524D-4B94-4155-B81D-62EDD81CF9D7}" type="slidenum">
              <a:rPr lang="en-US" smtClean="0"/>
              <a:pPr/>
              <a:t>‹#›</a:t>
            </a:fld>
            <a:endParaRPr lang="en-US" dirty="0"/>
          </a:p>
        </p:txBody>
      </p:sp>
    </p:spTree>
    <p:extLst>
      <p:ext uri="{BB962C8B-B14F-4D97-AF65-F5344CB8AC3E}">
        <p14:creationId xmlns:p14="http://schemas.microsoft.com/office/powerpoint/2010/main" val="2125691569"/>
      </p:ext>
    </p:extLst>
  </p:cSld>
  <p:clrMap bg1="lt1" tx1="dk1" bg2="lt2" tx2="dk2" accent1="accent1" accent2="accent2" accent3="accent3" accent4="accent4" accent5="accent5" accent6="accent6" hlink="hlink" folHlink="folHlink"/>
  <p:notesStyle>
    <a:lvl1pPr marL="0" algn="l" defTabSz="914400" rtl="0" eaLnBrk="1" latinLnBrk="0" hangingPunct="1">
      <a:defRPr sz="14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t>While no community is currently in a state of complete lockdown, there are communities with restrictions that impact Lions’ ability to reach the community.</a:t>
            </a:r>
          </a:p>
          <a:p>
            <a:endParaRPr lang="en-US" sz="1400" dirty="0"/>
          </a:p>
          <a:p>
            <a:r>
              <a:rPr lang="en-US" sz="1400" dirty="0"/>
              <a:t>It is understandable that many Lions Clubs are struggling to find ways to conduct meaningful service</a:t>
            </a:r>
          </a:p>
          <a:p>
            <a:endParaRPr lang="en-US" sz="1400" dirty="0"/>
          </a:p>
          <a:p>
            <a:r>
              <a:rPr lang="en-US" sz="1400" dirty="0"/>
              <a:t>We are going to talk today about keeping Lions’ service alive – even in the throws of a Pandemic</a:t>
            </a:r>
          </a:p>
          <a:p>
            <a:endParaRPr lang="en-US" sz="1400" dirty="0"/>
          </a:p>
        </p:txBody>
      </p:sp>
      <p:sp>
        <p:nvSpPr>
          <p:cNvPr id="4" name="Slide Number Placeholder 3"/>
          <p:cNvSpPr>
            <a:spLocks noGrp="1"/>
          </p:cNvSpPr>
          <p:nvPr>
            <p:ph type="sldNum" sz="quarter" idx="10"/>
          </p:nvPr>
        </p:nvSpPr>
        <p:spPr/>
        <p:txBody>
          <a:bodyPr/>
          <a:lstStyle/>
          <a:p>
            <a:pPr>
              <a:defRPr/>
            </a:pPr>
            <a:fld id="{820269D6-CC65-4552-AC2E-E537D43B0085}" type="slidenum">
              <a:rPr lang="en-US" smtClean="0">
                <a:solidFill>
                  <a:prstClr val="black"/>
                </a:solidFill>
              </a:rPr>
              <a:pPr>
                <a:defRPr/>
              </a:pPr>
              <a:t>1</a:t>
            </a:fld>
            <a:endParaRPr lang="en-US" dirty="0">
              <a:solidFill>
                <a:prstClr val="black"/>
              </a:solidFill>
            </a:endParaRPr>
          </a:p>
        </p:txBody>
      </p:sp>
    </p:spTree>
    <p:extLst>
      <p:ext uri="{BB962C8B-B14F-4D97-AF65-F5344CB8AC3E}">
        <p14:creationId xmlns:p14="http://schemas.microsoft.com/office/powerpoint/2010/main" val="22295940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By the end of this presentation, you will better understand how some clubs have adapted to serve others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 will explore ways to find new opportunities to fill needs in your community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 will be able to look critically at your Lions Club and weigh your own concerns to successfully identify appropriate service project opportunities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p:txBody>
      </p:sp>
      <p:sp>
        <p:nvSpPr>
          <p:cNvPr id="4" name="Slide Number Placeholder 3"/>
          <p:cNvSpPr>
            <a:spLocks noGrp="1"/>
          </p:cNvSpPr>
          <p:nvPr>
            <p:ph type="sldNum" sz="quarter" idx="10"/>
          </p:nvPr>
        </p:nvSpPr>
        <p:spPr/>
        <p:txBody>
          <a:bodyPr/>
          <a:lstStyle/>
          <a:p>
            <a:fld id="{B1D9524D-4B94-4155-B81D-62EDD81CF9D7}" type="slidenum">
              <a:rPr lang="en-US" smtClean="0"/>
              <a:pPr/>
              <a:t>2</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Safety Comes First!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Make sure your members have access to the Personal Protective Equipment appropriate to the level of exposure you and your members are comfortable accepting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Know the community guidelines in existence – remember, these can change quickly as the impact of the pandemic changes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Not every Lion has the same risk – old vs. young, pre-existing conditions, etc. – ASK your members IF and HOW they feel comfortable serving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 divide the duties to align with the preferences of your members</a:t>
            </a:r>
          </a:p>
        </p:txBody>
      </p:sp>
      <p:sp>
        <p:nvSpPr>
          <p:cNvPr id="4" name="Slide Number Placeholder 3"/>
          <p:cNvSpPr>
            <a:spLocks noGrp="1"/>
          </p:cNvSpPr>
          <p:nvPr>
            <p:ph type="sldNum" sz="quarter" idx="10"/>
          </p:nvPr>
        </p:nvSpPr>
        <p:spPr/>
        <p:txBody>
          <a:bodyPr/>
          <a:lstStyle/>
          <a:p>
            <a:fld id="{B1D9524D-4B94-4155-B81D-62EDD81CF9D7}" type="slidenum">
              <a:rPr lang="en-US" smtClean="0"/>
              <a:pPr/>
              <a:t>3</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Service isn’t static – it changes over time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Needs change – services become obsolete, and Lions need a “freshness” to remain engaged.  Always be looking for something new to do – a new need to fill, or a new project to undertake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Even where existing service is still needed, the way we provide that service may need to change or be adapted to fall within acceptable community guidelines.  The old way of doing hands-on service has had to adapt – LOOK for ways to continue to deliver the service you traditionally provide</a:t>
            </a:r>
          </a:p>
        </p:txBody>
      </p:sp>
      <p:sp>
        <p:nvSpPr>
          <p:cNvPr id="4" name="Slide Number Placeholder 3"/>
          <p:cNvSpPr>
            <a:spLocks noGrp="1"/>
          </p:cNvSpPr>
          <p:nvPr>
            <p:ph type="sldNum" sz="quarter" idx="10"/>
          </p:nvPr>
        </p:nvSpPr>
        <p:spPr/>
        <p:txBody>
          <a:bodyPr/>
          <a:lstStyle/>
          <a:p>
            <a:fld id="{B1D9524D-4B94-4155-B81D-62EDD81CF9D7}" type="slidenum">
              <a:rPr lang="en-US" smtClean="0"/>
              <a:pPr/>
              <a:t>4</a:t>
            </a:fld>
            <a:endParaRPr lang="en-US" dirty="0"/>
          </a:p>
        </p:txBody>
      </p:sp>
    </p:spTree>
    <p:extLst>
      <p:ext uri="{BB962C8B-B14F-4D97-AF65-F5344CB8AC3E}">
        <p14:creationId xmlns:p14="http://schemas.microsoft.com/office/powerpoint/2010/main" val="38233040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Planning service in the age of Covid leads us to look more closely at all that goes into planning a service project.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Maybe you, or one of your fellow Lions is comfortable donning protective clothing and serving on the front line in health fairs or food service.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Perhaps, you prefer more limited exposure to others outside your immediate family.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Remember, there is always a role for everyone in a Lions service project</a:t>
            </a:r>
          </a:p>
        </p:txBody>
      </p:sp>
      <p:sp>
        <p:nvSpPr>
          <p:cNvPr id="4" name="Slide Number Placeholder 3"/>
          <p:cNvSpPr>
            <a:spLocks noGrp="1"/>
          </p:cNvSpPr>
          <p:nvPr>
            <p:ph type="sldNum" sz="quarter" idx="10"/>
          </p:nvPr>
        </p:nvSpPr>
        <p:spPr/>
        <p:txBody>
          <a:bodyPr/>
          <a:lstStyle/>
          <a:p>
            <a:fld id="{B1D9524D-4B94-4155-B81D-62EDD81CF9D7}" type="slidenum">
              <a:rPr lang="en-US" smtClean="0"/>
              <a:pPr/>
              <a:t>5</a:t>
            </a:fld>
            <a:endParaRPr lang="en-US" dirty="0"/>
          </a:p>
        </p:txBody>
      </p:sp>
    </p:spTree>
    <p:extLst>
      <p:ext uri="{BB962C8B-B14F-4D97-AF65-F5344CB8AC3E}">
        <p14:creationId xmlns:p14="http://schemas.microsoft.com/office/powerpoint/2010/main" val="37284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Lions concerned with personal exposure may serve by delivering products from one point to another – popping the trunk to pick up and deliver supplies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Lions are serving outside – performing in neighborhood clean-up projects, or delivering supplies to foodbanks or meals and PPE to front-line workers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Lions are reaching out to nursing homes and sending greeting cars to residents.  They are picking up groceries and medicines to deliver to shut-ins.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Some Lions are learning how to create taping for the blind and visually impaired.</a:t>
            </a:r>
          </a:p>
        </p:txBody>
      </p:sp>
      <p:sp>
        <p:nvSpPr>
          <p:cNvPr id="4" name="Slide Number Placeholder 3"/>
          <p:cNvSpPr>
            <a:spLocks noGrp="1"/>
          </p:cNvSpPr>
          <p:nvPr>
            <p:ph type="sldNum" sz="quarter" idx="10"/>
          </p:nvPr>
        </p:nvSpPr>
        <p:spPr/>
        <p:txBody>
          <a:bodyPr/>
          <a:lstStyle/>
          <a:p>
            <a:fld id="{B1D9524D-4B94-4155-B81D-62EDD81CF9D7}" type="slidenum">
              <a:rPr lang="en-US" smtClean="0"/>
              <a:pPr/>
              <a:t>6</a:t>
            </a:fld>
            <a:endParaRPr lang="en-US" dirty="0"/>
          </a:p>
        </p:txBody>
      </p:sp>
    </p:spTree>
    <p:extLst>
      <p:ext uri="{BB962C8B-B14F-4D97-AF65-F5344CB8AC3E}">
        <p14:creationId xmlns:p14="http://schemas.microsoft.com/office/powerpoint/2010/main" val="1709667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Don’t shame anyone for their lack of eagerness right now to engage in service – many are afraid and get mixed messages from local officials and the media.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Instead, ask the members for suggestions on the amount of exposure they would be comfortable accepting.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Ask your members to consider calling local officials and service agencies to identify needed service or learn about opportunities to assist others .  One allied service agency providing meal service for the homeless may just need someone to pick up food from a pantry or grocer and deliver it to the preparation site.</a:t>
            </a:r>
          </a:p>
        </p:txBody>
      </p:sp>
      <p:sp>
        <p:nvSpPr>
          <p:cNvPr id="4" name="Slide Number Placeholder 3"/>
          <p:cNvSpPr>
            <a:spLocks noGrp="1"/>
          </p:cNvSpPr>
          <p:nvPr>
            <p:ph type="sldNum" sz="quarter" idx="10"/>
          </p:nvPr>
        </p:nvSpPr>
        <p:spPr/>
        <p:txBody>
          <a:bodyPr/>
          <a:lstStyle/>
          <a:p>
            <a:fld id="{B1D9524D-4B94-4155-B81D-62EDD81CF9D7}" type="slidenum">
              <a:rPr lang="en-US" smtClean="0"/>
              <a:pPr/>
              <a:t>7</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Clubs should continue to look at the community and identify the unmet needs that exist.  As you look at community needs and match the task to the member profile for service they’re willing to perform, plan your projects.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LCI Has numerous resources available through the </a:t>
            </a:r>
            <a:r>
              <a:rPr lang="en-US" sz="1400" baseline="0" dirty="0" err="1"/>
              <a:t>NoAMI</a:t>
            </a:r>
            <a:r>
              <a:rPr lang="en-US" sz="1400" baseline="0" dirty="0"/>
              <a:t> resource page and elsewhere that can help you develop a plan to assess community needs, or to perform a Club self-assessment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There are other sources in your community where you can learn about community needs – business and community leaders are good places to start.</a:t>
            </a:r>
          </a:p>
        </p:txBody>
      </p:sp>
      <p:sp>
        <p:nvSpPr>
          <p:cNvPr id="4" name="Slide Number Placeholder 3"/>
          <p:cNvSpPr>
            <a:spLocks noGrp="1"/>
          </p:cNvSpPr>
          <p:nvPr>
            <p:ph type="sldNum" sz="quarter" idx="10"/>
          </p:nvPr>
        </p:nvSpPr>
        <p:spPr/>
        <p:txBody>
          <a:bodyPr/>
          <a:lstStyle/>
          <a:p>
            <a:fld id="{B1D9524D-4B94-4155-B81D-62EDD81CF9D7}" type="slidenum">
              <a:rPr lang="en-US" smtClean="0"/>
              <a:pPr/>
              <a:t>8</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 pandemic has exacerbated the need to focus service on alleviating hunger.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We’ll use this LCI Service Initiative to highlight </a:t>
            </a:r>
            <a:r>
              <a:rPr lang="en-US" sz="1400" baseline="0"/>
              <a:t>several different service </a:t>
            </a:r>
            <a:r>
              <a:rPr lang="en-US" sz="1400" baseline="0" dirty="0"/>
              <a:t>examples and illustrate appropriate ways to engage Lions in the service project who may need to limit </a:t>
            </a:r>
            <a:r>
              <a:rPr lang="en-US" sz="1400" baseline="0"/>
              <a:t>their exposure.</a:t>
            </a:r>
            <a:endParaRPr lang="en-US" sz="1400" baseline="0" dirty="0"/>
          </a:p>
        </p:txBody>
      </p:sp>
      <p:sp>
        <p:nvSpPr>
          <p:cNvPr id="4" name="Slide Number Placeholder 3"/>
          <p:cNvSpPr>
            <a:spLocks noGrp="1"/>
          </p:cNvSpPr>
          <p:nvPr>
            <p:ph type="sldNum" sz="quarter" idx="10"/>
          </p:nvPr>
        </p:nvSpPr>
        <p:spPr/>
        <p:txBody>
          <a:bodyPr/>
          <a:lstStyle/>
          <a:p>
            <a:fld id="{B1D9524D-4B94-4155-B81D-62EDD81CF9D7}" type="slidenum">
              <a:rPr lang="en-US" smtClean="0"/>
              <a:pPr/>
              <a:t>9</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gathering information on the needs relative to alleviating hunger, put your idea down in a plan with action items.</a:t>
            </a:r>
          </a:p>
          <a:p>
            <a:endParaRPr lang="en-US" dirty="0"/>
          </a:p>
          <a:p>
            <a:r>
              <a:rPr lang="en-US" dirty="0"/>
              <a:t>Be sure to include details on the tasks involved – match them with your members’ abilities and limitations</a:t>
            </a:r>
          </a:p>
          <a:p>
            <a:endParaRPr lang="en-US" dirty="0"/>
          </a:p>
          <a:p>
            <a:r>
              <a:rPr lang="en-US" dirty="0"/>
              <a:t>Don’t overlook promotional opportunities to showcase your Club’s vital connection with the community</a:t>
            </a:r>
          </a:p>
          <a:p>
            <a:endParaRPr lang="en-US" dirty="0"/>
          </a:p>
          <a:p>
            <a:r>
              <a:rPr lang="en-US" dirty="0"/>
              <a:t>Your members who have reservations or concerns about being around gatherings of other volunteers might be better utilized in the planning and coordination tasks of the project.  They would mostly work remotely and communicate by phone and email.</a:t>
            </a:r>
          </a:p>
        </p:txBody>
      </p:sp>
      <p:sp>
        <p:nvSpPr>
          <p:cNvPr id="4" name="Slide Number Placeholder 3"/>
          <p:cNvSpPr>
            <a:spLocks noGrp="1"/>
          </p:cNvSpPr>
          <p:nvPr>
            <p:ph type="sldNum" sz="quarter" idx="5"/>
          </p:nvPr>
        </p:nvSpPr>
        <p:spPr/>
        <p:txBody>
          <a:bodyPr/>
          <a:lstStyle/>
          <a:p>
            <a:fld id="{B1D9524D-4B94-4155-B81D-62EDD81CF9D7}" type="slidenum">
              <a:rPr lang="en-US" smtClean="0"/>
              <a:pPr/>
              <a:t>10</a:t>
            </a:fld>
            <a:endParaRPr lang="en-US" dirty="0"/>
          </a:p>
        </p:txBody>
      </p:sp>
    </p:spTree>
    <p:extLst>
      <p:ext uri="{BB962C8B-B14F-4D97-AF65-F5344CB8AC3E}">
        <p14:creationId xmlns:p14="http://schemas.microsoft.com/office/powerpoint/2010/main" val="1713619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Simple projects can be a good start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 food collection drive affiliated with local food bank of pantry could be a start – one of the club members can serve as the pick-up or delivery person.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Are there others in the community willing to partner with you – perhaps a major grocer in the neighborhood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the Lion wants to participate in the project but has concerns about interacting with the public, they could coordinate others by phone.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the Lion wanted to get out and be a little more engaged in the project, then they might consider driving to places where collections are to occur.  They could remain safely in their car, popping the trunk or lifting the tailgate remotely and asking the individual making the donations to just slide the supplies in the back.  </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11</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Lions who may be younger, or less at-risk may be willing to serve food directly to the public.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the club does not have the resources and cannot conduct the event on its own, maybe some of the members can participate as a volunteer in another organization’s big meal delivery.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Another possibility is for Lions to play a role in the logistics – just like the previous example, they could facilitate the delivery of goods while minimizing the contact with others.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Still, other Lions who may be home-bound might assist with the communication on the project or coordinate the promotion and PR activities.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p:txBody>
      </p:sp>
      <p:sp>
        <p:nvSpPr>
          <p:cNvPr id="4" name="Slide Number Placeholder 3"/>
          <p:cNvSpPr>
            <a:spLocks noGrp="1"/>
          </p:cNvSpPr>
          <p:nvPr>
            <p:ph type="sldNum" sz="quarter" idx="10"/>
          </p:nvPr>
        </p:nvSpPr>
        <p:spPr/>
        <p:txBody>
          <a:bodyPr/>
          <a:lstStyle/>
          <a:p>
            <a:fld id="{B1D9524D-4B94-4155-B81D-62EDD81CF9D7}" type="slidenum">
              <a:rPr lang="en-US" smtClean="0"/>
              <a:pPr/>
              <a:t>12</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Serve treats to children while providing an educational event alongside an event where children receive food products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Given certain restrictions in local school districts, you need to challenge your club to be creative in looking for opportunities to support the children in your area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Look at the various tasks involved if this is a project your Club wants to consider.   Then, break down the activities that go into it.  Are there tasks that could be assumed by some Lions that provide greater exposure?  Are there other tasks that do not – or have very limited exposure?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It is always a good idea, even in better times, to review all the activities that go into service projects.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An effective Club leader  - or project Chair – actively looks for projects that can be conducted that will utilize as many of the skills and capabilities, and as many of the members as possible.   This is the key down the road to retention – getting the members engaged.</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13</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Summer will be here before you know it.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Many children being home-schooled for months might not have access to good nutrition.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Lions who traditionally provide dictionaries may pair those projects with a meal or food supplies.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Some Lions Clubs have partnered with local food banks to provide a mobile service that fills this need during the summer – NON=school months.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There are again, a number of behind-the-scene roles available for older, more at-risk members.  One member is a Club might serve as the “designated” contact with the schools in the community.  Their role might be checking in by phone or through email with the principals and/or school nurses.  They could gather information about the needs in the school and among the children as they let out for the summer.</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p:txBody>
      </p:sp>
      <p:sp>
        <p:nvSpPr>
          <p:cNvPr id="4" name="Slide Number Placeholder 3"/>
          <p:cNvSpPr>
            <a:spLocks noGrp="1"/>
          </p:cNvSpPr>
          <p:nvPr>
            <p:ph type="sldNum" sz="quarter" idx="10"/>
          </p:nvPr>
        </p:nvSpPr>
        <p:spPr/>
        <p:txBody>
          <a:bodyPr/>
          <a:lstStyle/>
          <a:p>
            <a:fld id="{B1D9524D-4B94-4155-B81D-62EDD81CF9D7}" type="slidenum">
              <a:rPr lang="en-US" smtClean="0"/>
              <a:pPr/>
              <a:t>14</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Partner with a food back and set up packages for families needing food assistance – you can make your club’s role hands-on, or in support of other groups serving on the front line.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Perhaps one of the roles that provides more limited exposure would be that of coordinating the communication and public information about what is available through the mobile pantries, and the dissemination of information about where the locations will be on a day-to-day basis.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Again, with the mobile food pantry projects, there are logistics needs that some Club members could undertake that would keep their public interactions at a minimum.</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 point is, you don’t have to hand someone a sack of groceries yourself to get a sense of satisfaction that you’re making a difference.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 IMPORTANT **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you are coordinating the Club’s Facebook page and website, don’t forget to include these behind-the-scenes members in your project promotion.  Don’t just post the pictures of people handing out groceries.  ALSO include pictures of “Lion Charlie” who may be sitting with a phone in his hand, note pad on the table coordinating the delivery of the food products in the comfort and safety of his kitchen.  </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15</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Serving the elderly provides special challenges.  This population is at greater risk due to their age and other medical conditions.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Your Club may be able to work with local pharmacies to serve as medication delivery drivers.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This may require some more exposure, but there are some drive-through pharmacies that will package up the medications for you to pick up and deliver to your “clients”.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you have a Lion who will get out, but really wants to keep their exposure low, then they could serve as one of the delivery people</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16</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 key to any Lions Service Project is preparation.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With hurricane season just a few months away, is your Alert Team ready?  Does your District have a disaster plan in place that can help you to get needed supplies if and where they may be needed?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When natural disasters strike, the grocery stores empty out quickly.  Is you club prepared with supplies and can it offer the community any immediate response?  Have you identified club members who serve as the responders in the aftermath?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What role can your Club play in the collection and distribution of disaster-relief process?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Contact your local branch of the Red Cross now and see how your club can be prepared to respond in the event of a natural disaster hits your area.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This project really can apply for just about every member of your Club.  Most everyone manages to get their own groceries into their homes – by some means.  Use the same method, but just collect the additional supplies that you need for your Club’s Disaster Preparation Plan.  This also minimizes the need to identify a central staging area where you drop off the supplies for later use should a disaster mobilize your members.</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17</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 Club does not have to undertake the responsibility of mass distribution of food for hunger relief.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 can partner with another organization, the local government, or even the Red Cross.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Your Lions might be able to participate in some aspect of this event.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Just like the Quartermaster coordinating the distribution and allocation of supplies, your Club could provide the logistics behind the scenes if you are not comfortable assembling packages in a “kitchen” or warehouse or serving in a large food distribution line.  Coordinating </a:t>
            </a:r>
            <a:r>
              <a:rPr lang="en-US" sz="1400" baseline="0" dirty="0" err="1"/>
              <a:t>logists</a:t>
            </a:r>
            <a:r>
              <a:rPr lang="en-US" sz="1400" baseline="0" dirty="0"/>
              <a:t> is probably one of the more satisfying tasks for someone who is detail-oriented and really wants to keep personal contacts at a minimum.</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18</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With so many organizations working remotely, your Lions Club might consider mobilizing their coworkers to offer support for a major hunger relief project.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This helps give their coworkers a sense of pride in giving back to the community.  It also helps distract from worry and concern over the restrictions they may experience on-the-job.</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Something to consider – many companies have lost the ability to coordinate company-sponsored service projects for their employees due to the Pandemic.  Your Lions Club just might provide the avenue for your peers to complete their service hours in support of the company’s goals.</a:t>
            </a:r>
          </a:p>
        </p:txBody>
      </p:sp>
      <p:sp>
        <p:nvSpPr>
          <p:cNvPr id="4" name="Slide Number Placeholder 3"/>
          <p:cNvSpPr>
            <a:spLocks noGrp="1"/>
          </p:cNvSpPr>
          <p:nvPr>
            <p:ph type="sldNum" sz="quarter" idx="10"/>
          </p:nvPr>
        </p:nvSpPr>
        <p:spPr/>
        <p:txBody>
          <a:bodyPr/>
          <a:lstStyle/>
          <a:p>
            <a:fld id="{B1D9524D-4B94-4155-B81D-62EDD81CF9D7}" type="slidenum">
              <a:rPr lang="en-US" smtClean="0"/>
              <a:pPr/>
              <a:t>19</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Advocacy takes on a modified platform through the Pandemic as traditional face-to-face encounters may not be possible given local restrictions.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Take this opportunity to see how your Club could champion a cause through the web or other social media outlets.  If you have cultivated a large following, this could make a significant impact on the cause you are championing.</a:t>
            </a:r>
          </a:p>
        </p:txBody>
      </p:sp>
      <p:sp>
        <p:nvSpPr>
          <p:cNvPr id="4" name="Slide Number Placeholder 3"/>
          <p:cNvSpPr>
            <a:spLocks noGrp="1"/>
          </p:cNvSpPr>
          <p:nvPr>
            <p:ph type="sldNum" sz="quarter" idx="10"/>
          </p:nvPr>
        </p:nvSpPr>
        <p:spPr/>
        <p:txBody>
          <a:bodyPr/>
          <a:lstStyle/>
          <a:p>
            <a:fld id="{B1D9524D-4B94-4155-B81D-62EDD81CF9D7}" type="slidenum">
              <a:rPr lang="en-US" smtClean="0"/>
              <a:pPr/>
              <a:t>20</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your Club simply isn’t prepared to coordinate a project because so many members have been adversely affected by the Pandemic, consider encouraging Lions to see out other volunteer opportunities through other agencies serving to relieve hunger in your area.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There may be local Volunteer Service Boards in your city or community where your members could get information about volunteer opportunities.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Your area may also have volunteer opportunities posted through a smart phone app like “</a:t>
            </a:r>
            <a:r>
              <a:rPr lang="en-US" sz="1400" b="1" baseline="0" dirty="0"/>
              <a:t>That Helps</a:t>
            </a:r>
            <a:r>
              <a:rPr lang="en-US" sz="1400" baseline="0" dirty="0"/>
              <a:t>” or “</a:t>
            </a:r>
            <a:r>
              <a:rPr lang="en-US" sz="1400" b="1" baseline="0" dirty="0" err="1"/>
              <a:t>VoMo</a:t>
            </a:r>
            <a:r>
              <a:rPr lang="en-US" sz="1400" baseline="0" dirty="0"/>
              <a:t>” (Volunteer Mobilization).  As popularity grows for these new apps, more opportunities will be available that your members might not ever encounter.  </a:t>
            </a:r>
          </a:p>
        </p:txBody>
      </p:sp>
      <p:sp>
        <p:nvSpPr>
          <p:cNvPr id="4" name="Slide Number Placeholder 3"/>
          <p:cNvSpPr>
            <a:spLocks noGrp="1"/>
          </p:cNvSpPr>
          <p:nvPr>
            <p:ph type="sldNum" sz="quarter" idx="10"/>
          </p:nvPr>
        </p:nvSpPr>
        <p:spPr/>
        <p:txBody>
          <a:bodyPr/>
          <a:lstStyle/>
          <a:p>
            <a:fld id="{B1D9524D-4B94-4155-B81D-62EDD81CF9D7}" type="slidenum">
              <a:rPr lang="en-US" smtClean="0"/>
              <a:pPr/>
              <a:t>21</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400" kern="1200" baseline="0" dirty="0">
                <a:solidFill>
                  <a:schemeClr val="tx1"/>
                </a:solidFill>
                <a:latin typeface="+mn-lt"/>
                <a:ea typeface="+mn-ea"/>
                <a:cs typeface="+mn-cs"/>
              </a:rPr>
              <a:t>Pick a service project that best meets your club’s interests and abilities</a:t>
            </a:r>
          </a:p>
          <a:p>
            <a:pPr algn="l"/>
            <a:endParaRPr lang="en-US" sz="1400" kern="1200" baseline="0" dirty="0">
              <a:solidFill>
                <a:schemeClr val="tx1"/>
              </a:solidFill>
              <a:latin typeface="+mn-lt"/>
              <a:ea typeface="+mn-ea"/>
              <a:cs typeface="+mn-cs"/>
            </a:endParaRPr>
          </a:p>
          <a:p>
            <a:pPr algn="l"/>
            <a:r>
              <a:rPr lang="en-US" sz="1400" kern="1200" baseline="0" dirty="0">
                <a:solidFill>
                  <a:schemeClr val="tx1"/>
                </a:solidFill>
                <a:latin typeface="+mn-lt"/>
                <a:ea typeface="+mn-ea"/>
                <a:cs typeface="+mn-cs"/>
              </a:rPr>
              <a:t>Assign tasks according to your members abilities and willingness to be exposed outside their homes</a:t>
            </a:r>
          </a:p>
          <a:p>
            <a:pPr algn="l"/>
            <a:endParaRPr lang="en-US" sz="1400" kern="1200" baseline="0" dirty="0">
              <a:solidFill>
                <a:schemeClr val="tx1"/>
              </a:solidFill>
              <a:latin typeface="+mn-lt"/>
              <a:ea typeface="+mn-ea"/>
              <a:cs typeface="+mn-cs"/>
            </a:endParaRPr>
          </a:p>
          <a:p>
            <a:pPr algn="l"/>
            <a:r>
              <a:rPr lang="en-US" sz="1400" kern="1200" baseline="0" dirty="0">
                <a:solidFill>
                  <a:schemeClr val="tx1"/>
                </a:solidFill>
                <a:latin typeface="+mn-lt"/>
                <a:ea typeface="+mn-ea"/>
                <a:cs typeface="+mn-cs"/>
              </a:rPr>
              <a:t>Invite your Clubs’ prospects to participate with you in your projects or service partnerships</a:t>
            </a:r>
          </a:p>
          <a:p>
            <a:pPr algn="l"/>
            <a:endParaRPr lang="en-US" sz="1400" kern="1200" baseline="0" dirty="0">
              <a:solidFill>
                <a:schemeClr val="tx1"/>
              </a:solidFill>
              <a:latin typeface="+mn-lt"/>
              <a:ea typeface="+mn-ea"/>
              <a:cs typeface="+mn-cs"/>
            </a:endParaRPr>
          </a:p>
          <a:p>
            <a:pPr algn="l"/>
            <a:r>
              <a:rPr lang="en-US" sz="1400" kern="1200" baseline="0" dirty="0">
                <a:solidFill>
                  <a:schemeClr val="tx1"/>
                </a:solidFill>
                <a:latin typeface="+mn-lt"/>
                <a:ea typeface="+mn-ea"/>
                <a:cs typeface="+mn-cs"/>
              </a:rPr>
              <a:t>Many people who are not members of service organizations are craving a sense of community and are looking for the pride in giving back.</a:t>
            </a:r>
          </a:p>
          <a:p>
            <a:pPr algn="l"/>
            <a:endParaRPr lang="en-US" sz="1400" kern="1200" baseline="0" dirty="0">
              <a:solidFill>
                <a:schemeClr val="tx1"/>
              </a:solidFill>
              <a:latin typeface="+mn-lt"/>
              <a:ea typeface="+mn-ea"/>
              <a:cs typeface="+mn-cs"/>
            </a:endParaRPr>
          </a:p>
          <a:p>
            <a:pPr algn="l"/>
            <a:endParaRPr lang="en-US" sz="1400" kern="1200" baseline="0" dirty="0">
              <a:solidFill>
                <a:schemeClr val="tx1"/>
              </a:solidFill>
              <a:latin typeface="+mn-lt"/>
              <a:ea typeface="+mn-ea"/>
              <a:cs typeface="+mn-cs"/>
            </a:endParaRPr>
          </a:p>
          <a:p>
            <a:pPr marL="0" indent="0">
              <a:buNone/>
            </a:pPr>
            <a:endParaRPr lang="en-US" sz="1400" dirty="0"/>
          </a:p>
        </p:txBody>
      </p:sp>
      <p:sp>
        <p:nvSpPr>
          <p:cNvPr id="4" name="Slide Number Placeholder 3"/>
          <p:cNvSpPr>
            <a:spLocks noGrp="1"/>
          </p:cNvSpPr>
          <p:nvPr>
            <p:ph type="sldNum" sz="quarter" idx="10"/>
          </p:nvPr>
        </p:nvSpPr>
        <p:spPr/>
        <p:txBody>
          <a:bodyPr/>
          <a:lstStyle/>
          <a:p>
            <a:fld id="{B1D9524D-4B94-4155-B81D-62EDD81CF9D7}" type="slidenum">
              <a:rPr lang="en-US" smtClean="0"/>
              <a:pPr/>
              <a:t>22</a:t>
            </a:fld>
            <a:endParaRPr lang="en-US" dirty="0"/>
          </a:p>
        </p:txBody>
      </p:sp>
    </p:spTree>
    <p:extLst>
      <p:ext uri="{BB962C8B-B14F-4D97-AF65-F5344CB8AC3E}">
        <p14:creationId xmlns:p14="http://schemas.microsoft.com/office/powerpoint/2010/main" val="683093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your Club is not serving the needs of others, its members will lose interest and retention becomes a challenge.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If you are not providing service, then what do you have to offer a prospective member?</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“We Serve” is not just our motto, it is our rallying cry in these challenging times.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Now, we must be more thoughtful and creative when it comes to finding opportunities to serve others and provide a productive club environment for other service-minded individuals interested in making a difference in the lives of others</a:t>
            </a:r>
          </a:p>
        </p:txBody>
      </p:sp>
      <p:sp>
        <p:nvSpPr>
          <p:cNvPr id="4" name="Slide Number Placeholder 3"/>
          <p:cNvSpPr>
            <a:spLocks noGrp="1"/>
          </p:cNvSpPr>
          <p:nvPr>
            <p:ph type="sldNum" sz="quarter" idx="10"/>
          </p:nvPr>
        </p:nvSpPr>
        <p:spPr/>
        <p:txBody>
          <a:bodyPr/>
          <a:lstStyle/>
          <a:p>
            <a:fld id="{B1D9524D-4B94-4155-B81D-62EDD81CF9D7}" type="slidenum">
              <a:rPr lang="en-US" smtClean="0"/>
              <a:pPr/>
              <a:t>23</a:t>
            </a:fld>
            <a:endParaRPr lang="en-US" dirty="0"/>
          </a:p>
        </p:txBody>
      </p:sp>
    </p:spTree>
    <p:extLst>
      <p:ext uri="{BB962C8B-B14F-4D97-AF65-F5344CB8AC3E}">
        <p14:creationId xmlns:p14="http://schemas.microsoft.com/office/powerpoint/2010/main" val="38785029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Hopefully, you now have a better understanding how some clubs have adapted to serve others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 will learn how to find new opportunities to fill needs in your community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You will be able to look critically at your own club and weigh your own concerns to successfully identify appropriate service project opportunities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aseline="0" dirty="0"/>
              <a:t>Now – as you serve, remember to post your</a:t>
            </a:r>
          </a:p>
        </p:txBody>
      </p:sp>
      <p:sp>
        <p:nvSpPr>
          <p:cNvPr id="4" name="Slide Number Placeholder 3"/>
          <p:cNvSpPr>
            <a:spLocks noGrp="1"/>
          </p:cNvSpPr>
          <p:nvPr>
            <p:ph type="sldNum" sz="quarter" idx="10"/>
          </p:nvPr>
        </p:nvSpPr>
        <p:spPr/>
        <p:txBody>
          <a:bodyPr/>
          <a:lstStyle/>
          <a:p>
            <a:fld id="{B1D9524D-4B94-4155-B81D-62EDD81CF9D7}" type="slidenum">
              <a:rPr lang="en-US" smtClean="0"/>
              <a:pPr/>
              <a:t>24</a:t>
            </a:fld>
            <a:endParaRPr lang="en-US" dirty="0"/>
          </a:p>
        </p:txBody>
      </p:sp>
    </p:spTree>
    <p:extLst>
      <p:ext uri="{BB962C8B-B14F-4D97-AF65-F5344CB8AC3E}">
        <p14:creationId xmlns:p14="http://schemas.microsoft.com/office/powerpoint/2010/main" val="89051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baseline="0" dirty="0"/>
          </a:p>
        </p:txBody>
      </p:sp>
      <p:sp>
        <p:nvSpPr>
          <p:cNvPr id="4" name="Slide Number Placeholder 3"/>
          <p:cNvSpPr>
            <a:spLocks noGrp="1"/>
          </p:cNvSpPr>
          <p:nvPr>
            <p:ph type="sldNum" sz="quarter" idx="10"/>
          </p:nvPr>
        </p:nvSpPr>
        <p:spPr/>
        <p:txBody>
          <a:bodyPr/>
          <a:lstStyle/>
          <a:p>
            <a:pPr>
              <a:defRPr/>
            </a:pPr>
            <a:fld id="{820269D6-CC65-4552-AC2E-E537D43B0085}" type="slidenum">
              <a:rPr lang="en-US" smtClean="0">
                <a:solidFill>
                  <a:prstClr val="black"/>
                </a:solidFill>
              </a:rPr>
              <a:pPr>
                <a:defRPr/>
              </a:pPr>
              <a:t>25</a:t>
            </a:fld>
            <a:endParaRPr lang="en-US" dirty="0">
              <a:solidFill>
                <a:prstClr val="black"/>
              </a:solidFill>
            </a:endParaRPr>
          </a:p>
        </p:txBody>
      </p:sp>
    </p:spTree>
    <p:extLst>
      <p:ext uri="{BB962C8B-B14F-4D97-AF65-F5344CB8AC3E}">
        <p14:creationId xmlns:p14="http://schemas.microsoft.com/office/powerpoint/2010/main" val="22295940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8" name="Picture 7" descr="Lion PPT bkg Title Blank.jp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060" y="0"/>
            <a:ext cx="9135879" cy="6858000"/>
          </a:xfrm>
          <a:prstGeom prst="rect">
            <a:avLst/>
          </a:prstGeom>
        </p:spPr>
      </p:pic>
      <p:sp>
        <p:nvSpPr>
          <p:cNvPr id="7" name="Title 1"/>
          <p:cNvSpPr>
            <a:spLocks noGrp="1"/>
          </p:cNvSpPr>
          <p:nvPr>
            <p:ph type="title" hasCustomPrompt="1"/>
          </p:nvPr>
        </p:nvSpPr>
        <p:spPr>
          <a:xfrm>
            <a:off x="722313" y="2485726"/>
            <a:ext cx="7772400" cy="1781474"/>
          </a:xfrm>
        </p:spPr>
        <p:txBody>
          <a:bodyPr anchor="ctr">
            <a:normAutofit/>
          </a:bodyPr>
          <a:lstStyle>
            <a:lvl1pPr algn="ctr">
              <a:defRPr sz="4400" b="1" i="0" cap="none">
                <a:solidFill>
                  <a:srgbClr val="09519E"/>
                </a:solidFill>
                <a:latin typeface="Calibri"/>
                <a:cs typeface="Calibri"/>
              </a:defRPr>
            </a:lvl1pPr>
          </a:lstStyle>
          <a:p>
            <a:r>
              <a:rPr lang="en-US" dirty="0"/>
              <a:t>Click to edit </a:t>
            </a:r>
            <a:br>
              <a:rPr lang="en-US" dirty="0"/>
            </a:br>
            <a:r>
              <a:rPr lang="en-US" dirty="0"/>
              <a:t>Master title style</a:t>
            </a:r>
          </a:p>
        </p:txBody>
      </p:sp>
    </p:spTree>
    <p:extLst>
      <p:ext uri="{BB962C8B-B14F-4D97-AF65-F5344CB8AC3E}">
        <p14:creationId xmlns:p14="http://schemas.microsoft.com/office/powerpoint/2010/main" val="410028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8" name="Picture 7" descr="Lion PPT bkg 3 Blank.jpg"/>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060" y="0"/>
            <a:ext cx="9135879" cy="2033195"/>
          </a:xfrm>
          <a:prstGeom prst="rect">
            <a:avLst/>
          </a:prstGeom>
        </p:spPr>
      </p:pic>
      <p:sp>
        <p:nvSpPr>
          <p:cNvPr id="2" name="Title 1"/>
          <p:cNvSpPr>
            <a:spLocks noGrp="1"/>
          </p:cNvSpPr>
          <p:nvPr>
            <p:ph type="title"/>
          </p:nvPr>
        </p:nvSpPr>
        <p:spPr>
          <a:xfrm>
            <a:off x="381000" y="152401"/>
            <a:ext cx="7086600" cy="803638"/>
          </a:xfrm>
        </p:spPr>
        <p:txBody>
          <a:bodyPr>
            <a:normAutofit/>
          </a:bodyPr>
          <a:lstStyle>
            <a:lvl1pPr algn="l">
              <a:defRPr sz="360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457200" y="1653874"/>
            <a:ext cx="8229600" cy="45183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solidFill>
                  <a:schemeClr val="tx1"/>
                </a:solidFill>
              </a:defRPr>
            </a:lvl1pPr>
          </a:lstStyle>
          <a:p>
            <a:pPr fontAlgn="base">
              <a:spcBef>
                <a:spcPct val="0"/>
              </a:spcBef>
              <a:spcAft>
                <a:spcPct val="0"/>
              </a:spcAft>
            </a:pPr>
            <a:fld id="{345397C3-0AF4-4CB8-9EFB-9D18150E9527}" type="slidenum">
              <a:rPr lang="en-US" smtClean="0"/>
              <a:pPr fontAlgn="base">
                <a:spcBef>
                  <a:spcPct val="0"/>
                </a:spcBef>
                <a:spcAft>
                  <a:spcPct val="0"/>
                </a:spcAft>
              </a:pPr>
              <a:t>‹#›</a:t>
            </a:fld>
            <a:endParaRPr lang="en-US" dirty="0"/>
          </a:p>
        </p:txBody>
      </p:sp>
      <p:pic>
        <p:nvPicPr>
          <p:cNvPr id="7" name="Picture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467600" y="225822"/>
            <a:ext cx="1412715" cy="917178"/>
          </a:xfrm>
          <a:prstGeom prst="rect">
            <a:avLst/>
          </a:prstGeom>
        </p:spPr>
      </p:pic>
    </p:spTree>
    <p:extLst>
      <p:ext uri="{BB962C8B-B14F-4D97-AF65-F5344CB8AC3E}">
        <p14:creationId xmlns:p14="http://schemas.microsoft.com/office/powerpoint/2010/main" val="28526645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9" name="Picture 8" descr="Lion PPT bkg 3 Blank.jpg"/>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060" y="0"/>
            <a:ext cx="9135879" cy="2033195"/>
          </a:xfrm>
          <a:prstGeom prst="rect">
            <a:avLst/>
          </a:prstGeom>
        </p:spPr>
      </p:pic>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9345AA-F236-384F-9F42-A11ADC3D4BD0}" type="slidenum">
              <a:rPr lang="en-US" smtClean="0">
                <a:solidFill>
                  <a:prstClr val="black">
                    <a:tint val="75000"/>
                  </a:prstClr>
                </a:solidFill>
              </a:rPr>
              <a:pPr/>
              <a:t>‹#›</a:t>
            </a:fld>
            <a:endParaRPr lang="en-US" dirty="0">
              <a:solidFill>
                <a:prstClr val="black">
                  <a:tint val="75000"/>
                </a:prstClr>
              </a:solidFill>
            </a:endParaRPr>
          </a:p>
        </p:txBody>
      </p:sp>
      <p:sp>
        <p:nvSpPr>
          <p:cNvPr id="10" name="Title 1"/>
          <p:cNvSpPr>
            <a:spLocks noGrp="1"/>
          </p:cNvSpPr>
          <p:nvPr>
            <p:ph type="title"/>
          </p:nvPr>
        </p:nvSpPr>
        <p:spPr>
          <a:xfrm>
            <a:off x="381000" y="152401"/>
            <a:ext cx="7086600" cy="803638"/>
          </a:xfrm>
        </p:spPr>
        <p:txBody>
          <a:bodyPr>
            <a:normAutofit/>
          </a:bodyPr>
          <a:lstStyle>
            <a:lvl1pPr algn="l">
              <a:defRPr sz="3600">
                <a:solidFill>
                  <a:srgbClr val="FFFFFF"/>
                </a:solidFill>
              </a:defRPr>
            </a:lvl1pPr>
          </a:lstStyle>
          <a:p>
            <a:r>
              <a:rPr lang="en-US" dirty="0"/>
              <a:t>Click to edit Master title style</a:t>
            </a:r>
          </a:p>
        </p:txBody>
      </p:sp>
      <p:pic>
        <p:nvPicPr>
          <p:cNvPr id="12" name="Picture 1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467600" y="76200"/>
            <a:ext cx="1219200" cy="1045244"/>
          </a:xfrm>
          <a:prstGeom prst="rect">
            <a:avLst/>
          </a:prstGeom>
        </p:spPr>
      </p:pic>
    </p:spTree>
    <p:extLst>
      <p:ext uri="{BB962C8B-B14F-4D97-AF65-F5344CB8AC3E}">
        <p14:creationId xmlns:p14="http://schemas.microsoft.com/office/powerpoint/2010/main" val="14572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pic>
        <p:nvPicPr>
          <p:cNvPr id="9" name="Picture 8" descr="Centennial PPT bkg 2.jpg"/>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061" y="0"/>
            <a:ext cx="2358139" cy="6858000"/>
          </a:xfrm>
          <a:prstGeom prst="rect">
            <a:avLst/>
          </a:prstGeom>
        </p:spPr>
      </p:pic>
      <p:sp>
        <p:nvSpPr>
          <p:cNvPr id="2" name="Title 1"/>
          <p:cNvSpPr>
            <a:spLocks noGrp="1"/>
          </p:cNvSpPr>
          <p:nvPr>
            <p:ph type="title"/>
          </p:nvPr>
        </p:nvSpPr>
        <p:spPr>
          <a:xfrm>
            <a:off x="1905001" y="274638"/>
            <a:ext cx="6781800" cy="1143000"/>
          </a:xfrm>
        </p:spPr>
        <p:txBody>
          <a:bodyPr>
            <a:noAutofit/>
          </a:bodyPr>
          <a:lstStyle>
            <a:lvl1pPr>
              <a:defRPr sz="3600" b="1">
                <a:solidFill>
                  <a:srgbClr val="09519E"/>
                </a:solidFill>
              </a:defRPr>
            </a:lvl1pPr>
          </a:lstStyle>
          <a:p>
            <a:r>
              <a:rPr lang="en-US" dirty="0"/>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pPr fontAlgn="base">
              <a:spcBef>
                <a:spcPct val="0"/>
              </a:spcBef>
              <a:spcAft>
                <a:spcPct val="0"/>
              </a:spcAft>
            </a:pPr>
            <a:fld id="{AC9345AA-F236-384F-9F42-A11ADC3D4BD0}" type="slidenum">
              <a:rPr lang="en-US">
                <a:solidFill>
                  <a:prstClr val="black"/>
                </a:solidFill>
              </a:rPr>
              <a:pPr fontAlgn="base">
                <a:spcBef>
                  <a:spcPct val="0"/>
                </a:spcBef>
                <a:spcAft>
                  <a:spcPct val="0"/>
                </a:spcAft>
              </a:pPr>
              <a:t>‹#›</a:t>
            </a:fld>
            <a:endParaRPr lang="en-US" dirty="0">
              <a:solidFill>
                <a:prstClr val="black"/>
              </a:solidFill>
            </a:endParaRPr>
          </a:p>
        </p:txBody>
      </p:sp>
      <p:sp>
        <p:nvSpPr>
          <p:cNvPr id="10" name="Content Placeholder 2"/>
          <p:cNvSpPr>
            <a:spLocks noGrp="1"/>
          </p:cNvSpPr>
          <p:nvPr>
            <p:ph idx="1"/>
          </p:nvPr>
        </p:nvSpPr>
        <p:spPr>
          <a:xfrm>
            <a:off x="1905000" y="1653874"/>
            <a:ext cx="6781800" cy="45183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90802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pic>
        <p:nvPicPr>
          <p:cNvPr id="9" name="Picture 8" descr="Centennial PPT bkg blank.jpg"/>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060" y="6282466"/>
            <a:ext cx="9135879" cy="575534"/>
          </a:xfrm>
          <a:prstGeom prst="rect">
            <a:avLst/>
          </a:prstGeom>
        </p:spPr>
      </p:pic>
      <p:pic>
        <p:nvPicPr>
          <p:cNvPr id="10" name="Picture 9" descr="Centennial PPT bkg blank.jpg"/>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flipV="1">
            <a:off x="0" y="0"/>
            <a:ext cx="9144000" cy="1371600"/>
          </a:xfrm>
          <a:prstGeom prst="rect">
            <a:avLst/>
          </a:prstGeom>
        </p:spPr>
      </p:pic>
      <p:sp>
        <p:nvSpPr>
          <p:cNvPr id="2" name="Title 1"/>
          <p:cNvSpPr>
            <a:spLocks noGrp="1"/>
          </p:cNvSpPr>
          <p:nvPr>
            <p:ph type="title"/>
          </p:nvPr>
        </p:nvSpPr>
        <p:spPr>
          <a:xfrm>
            <a:off x="457200" y="152400"/>
            <a:ext cx="8229600" cy="935863"/>
          </a:xfrm>
        </p:spPr>
        <p:txBody>
          <a:bodyPr>
            <a:normAutofit/>
          </a:bodyPr>
          <a:lstStyle>
            <a:lvl1pPr algn="l">
              <a:defRPr sz="3600" b="0">
                <a:solidFill>
                  <a:schemeClr val="bg1"/>
                </a:solidFill>
              </a:defRPr>
            </a:lvl1pPr>
          </a:lstStyle>
          <a:p>
            <a:r>
              <a:rPr lang="en-US" dirty="0"/>
              <a:t>Click to edit Master title style</a:t>
            </a:r>
          </a:p>
        </p:txBody>
      </p:sp>
      <p:sp>
        <p:nvSpPr>
          <p:cNvPr id="3" name="Content Placeholder 2"/>
          <p:cNvSpPr>
            <a:spLocks noGrp="1"/>
          </p:cNvSpPr>
          <p:nvPr>
            <p:ph idx="1"/>
          </p:nvPr>
        </p:nvSpPr>
        <p:spPr>
          <a:xfrm>
            <a:off x="457200" y="1447800"/>
            <a:ext cx="8229600" cy="4572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b="1">
                <a:solidFill>
                  <a:schemeClr val="bg1"/>
                </a:solidFill>
              </a:defRPr>
            </a:lvl1pPr>
          </a:lstStyle>
          <a:p>
            <a:pPr fontAlgn="base">
              <a:spcBef>
                <a:spcPct val="0"/>
              </a:spcBef>
              <a:spcAft>
                <a:spcPct val="0"/>
              </a:spcAft>
            </a:pPr>
            <a:fld id="{AC9345AA-F236-384F-9F42-A11ADC3D4BD0}" type="slidenum">
              <a:rPr lang="en-US" smtClean="0">
                <a:solidFill>
                  <a:prstClr val="white"/>
                </a:solidFill>
              </a:rPr>
              <a:pPr fontAlgn="base">
                <a:spcBef>
                  <a:spcPct val="0"/>
                </a:spcBef>
                <a:spcAft>
                  <a:spcPct val="0"/>
                </a:spcAft>
              </a:pPr>
              <a:t>‹#›</a:t>
            </a:fld>
            <a:endParaRPr lang="en-US" dirty="0">
              <a:solidFill>
                <a:prstClr val="white"/>
              </a:solidFill>
            </a:endParaRPr>
          </a:p>
        </p:txBody>
      </p:sp>
      <p:pic>
        <p:nvPicPr>
          <p:cNvPr id="8" name="Picture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274085" y="152400"/>
            <a:ext cx="1412715" cy="917178"/>
          </a:xfrm>
          <a:prstGeom prst="rect">
            <a:avLst/>
          </a:prstGeom>
        </p:spPr>
      </p:pic>
    </p:spTree>
    <p:extLst>
      <p:ext uri="{BB962C8B-B14F-4D97-AF65-F5344CB8AC3E}">
        <p14:creationId xmlns:p14="http://schemas.microsoft.com/office/powerpoint/2010/main" val="3011084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9" name="Picture 8" descr="Centennial PPT bkg blank.jpg"/>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4060" y="6282466"/>
            <a:ext cx="9135879" cy="575534"/>
          </a:xfrm>
          <a:prstGeom prst="rect">
            <a:avLst/>
          </a:prstGeom>
        </p:spPr>
      </p:pic>
      <p:sp>
        <p:nvSpPr>
          <p:cNvPr id="2" name="Title 1"/>
          <p:cNvSpPr>
            <a:spLocks noGrp="1"/>
          </p:cNvSpPr>
          <p:nvPr>
            <p:ph type="title"/>
          </p:nvPr>
        </p:nvSpPr>
        <p:spPr>
          <a:xfrm>
            <a:off x="457200" y="275874"/>
            <a:ext cx="7010400" cy="935863"/>
          </a:xfrm>
        </p:spPr>
        <p:txBody>
          <a:bodyPr>
            <a:normAutofit/>
          </a:bodyPr>
          <a:lstStyle>
            <a:lvl1pPr algn="l">
              <a:defRPr sz="3600">
                <a:solidFill>
                  <a:srgbClr val="09519E"/>
                </a:solidFill>
              </a:defRPr>
            </a:lvl1pPr>
          </a:lstStyle>
          <a:p>
            <a:r>
              <a:rPr lang="en-US" dirty="0"/>
              <a:t>Click to edit Master title style</a:t>
            </a:r>
          </a:p>
        </p:txBody>
      </p:sp>
      <p:sp>
        <p:nvSpPr>
          <p:cNvPr id="3" name="Content Placeholder 2"/>
          <p:cNvSpPr>
            <a:spLocks noGrp="1"/>
          </p:cNvSpPr>
          <p:nvPr>
            <p:ph idx="1"/>
          </p:nvPr>
        </p:nvSpPr>
        <p:spPr>
          <a:xfrm>
            <a:off x="457200" y="1447800"/>
            <a:ext cx="8229600" cy="4572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fontAlgn="base">
              <a:spcBef>
                <a:spcPct val="0"/>
              </a:spcBef>
              <a:spcAft>
                <a:spcPct val="0"/>
              </a:spcAft>
            </a:pPr>
            <a:endParaRPr lang="en-US"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solidFill>
                  <a:srgbClr val="FFFFFF"/>
                </a:solidFill>
              </a:defRPr>
            </a:lvl1pPr>
          </a:lstStyle>
          <a:p>
            <a:pPr fontAlgn="base">
              <a:spcBef>
                <a:spcPct val="0"/>
              </a:spcBef>
              <a:spcAft>
                <a:spcPct val="0"/>
              </a:spcAft>
            </a:pPr>
            <a:fld id="{AC9345AA-F236-384F-9F42-A11ADC3D4BD0}" type="slidenum">
              <a:rPr lang="en-US" smtClean="0"/>
              <a:pPr fontAlgn="base">
                <a:spcBef>
                  <a:spcPct val="0"/>
                </a:spcBef>
                <a:spcAft>
                  <a:spcPct val="0"/>
                </a:spcAft>
              </a:pPr>
              <a:t>‹#›</a:t>
            </a:fld>
            <a:endParaRPr lang="en-US" dirty="0"/>
          </a:p>
        </p:txBody>
      </p:sp>
      <p:pic>
        <p:nvPicPr>
          <p:cNvPr id="7" name="Picture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467600" y="228600"/>
            <a:ext cx="1219200" cy="1045244"/>
          </a:xfrm>
          <a:prstGeom prst="rect">
            <a:avLst/>
          </a:prstGeom>
        </p:spPr>
      </p:pic>
    </p:spTree>
    <p:extLst>
      <p:ext uri="{BB962C8B-B14F-4D97-AF65-F5344CB8AC3E}">
        <p14:creationId xmlns:p14="http://schemas.microsoft.com/office/powerpoint/2010/main" val="23132761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endParaRPr lang="en-US" dirty="0">
              <a:solidFill>
                <a:prstClr val="black">
                  <a:tint val="75000"/>
                </a:prstClr>
              </a:solidFill>
              <a:latin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spcBef>
                <a:spcPct val="0"/>
              </a:spcBef>
              <a:spcAft>
                <a:spcPct val="0"/>
              </a:spcAft>
            </a:pPr>
            <a:endParaRPr lang="en-US" dirty="0">
              <a:solidFill>
                <a:prstClr val="black">
                  <a:tint val="75000"/>
                </a:prstClr>
              </a:solidFill>
              <a:latin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AC9345AA-F236-384F-9F42-A11ADC3D4BD0}" type="slidenum">
              <a:rPr lang="en-US" smtClean="0">
                <a:solidFill>
                  <a:prstClr val="black">
                    <a:tint val="75000"/>
                  </a:prstClr>
                </a:solidFill>
                <a:latin typeface="Arial" pitchFamily="34" charset="0"/>
              </a:rPr>
              <a:pPr fontAlgn="base">
                <a:spcBef>
                  <a:spcPct val="0"/>
                </a:spcBef>
                <a:spcAft>
                  <a:spcPct val="0"/>
                </a:spcAft>
              </a:pPr>
              <a:t>‹#›</a:t>
            </a:fld>
            <a:endParaRPr lang="en-US" dirty="0">
              <a:solidFill>
                <a:prstClr val="black">
                  <a:tint val="75000"/>
                </a:prstClr>
              </a:solidFill>
              <a:latin typeface="Arial" pitchFamily="34" charset="0"/>
            </a:endParaRPr>
          </a:p>
        </p:txBody>
      </p:sp>
    </p:spTree>
    <p:extLst>
      <p:ext uri="{BB962C8B-B14F-4D97-AF65-F5344CB8AC3E}">
        <p14:creationId xmlns:p14="http://schemas.microsoft.com/office/powerpoint/2010/main" val="2500366823"/>
      </p:ext>
    </p:extLst>
  </p:cSld>
  <p:clrMap bg1="lt1" tx1="dk1" bg2="lt2" tx2="dk2" accent1="accent1" accent2="accent2" accent3="accent3" accent4="accent4" accent5="accent5" accent6="accent6" hlink="hlink" folHlink="folHlink"/>
  <p:sldLayoutIdLst>
    <p:sldLayoutId id="2147483664" r:id="rId1"/>
    <p:sldLayoutId id="2147483705" r:id="rId2"/>
    <p:sldLayoutId id="2147483666" r:id="rId3"/>
    <p:sldLayoutId id="2147483706" r:id="rId4"/>
    <p:sldLayoutId id="2147483713" r:id="rId5"/>
    <p:sldLayoutId id="2147483707" r:id="rId6"/>
  </p:sldLayoutIdLst>
  <p:hf hdr="0" ftr="0" dt="0"/>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jpeg"/><Relationship Id="rId7"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g"/><Relationship Id="rId4" Type="http://schemas.openxmlformats.org/officeDocument/2006/relationships/image" Target="../media/image13.jpeg"/><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hyperlink" Target="http://www.lionsclubs.or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9.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hyperlink" Target="mailto:MarkWRoth@ao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685800"/>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2362200"/>
            <a:ext cx="9067799" cy="2800767"/>
          </a:xfrm>
          <a:prstGeom prst="rect">
            <a:avLst/>
          </a:prstGeom>
        </p:spPr>
        <p:txBody>
          <a:bodyPr wrap="square">
            <a:spAutoFit/>
          </a:bodyPr>
          <a:lstStyle/>
          <a:p>
            <a:pPr algn="ctr"/>
            <a:r>
              <a:rPr lang="en-US" sz="6000" b="1" dirty="0">
                <a:solidFill>
                  <a:srgbClr val="00539A"/>
                </a:solidFill>
                <a:effectLst>
                  <a:outerShdw blurRad="38100" dist="38100" dir="2700000" algn="tl">
                    <a:srgbClr val="000000">
                      <a:alpha val="43137"/>
                    </a:srgbClr>
                  </a:outerShdw>
                </a:effectLst>
              </a:rPr>
              <a:t>Serving in a Pandemic</a:t>
            </a:r>
          </a:p>
          <a:p>
            <a:pPr algn="ctr"/>
            <a:endParaRPr lang="en-US" sz="2000" b="1" dirty="0"/>
          </a:p>
          <a:p>
            <a:pPr algn="ctr"/>
            <a:r>
              <a:rPr lang="en-US" sz="4800" b="1" dirty="0">
                <a:solidFill>
                  <a:schemeClr val="accent1">
                    <a:lumMod val="75000"/>
                  </a:schemeClr>
                </a:solidFill>
                <a:effectLst>
                  <a:outerShdw blurRad="38100" dist="38100" dir="2700000" algn="tl">
                    <a:srgbClr val="000000">
                      <a:alpha val="43137"/>
                    </a:srgbClr>
                  </a:outerShdw>
                </a:effectLst>
              </a:rPr>
              <a:t>While Keeping Members </a:t>
            </a:r>
          </a:p>
          <a:p>
            <a:pPr algn="ctr"/>
            <a:r>
              <a:rPr lang="en-US" sz="4800" b="1" dirty="0">
                <a:solidFill>
                  <a:schemeClr val="accent1">
                    <a:lumMod val="75000"/>
                  </a:schemeClr>
                </a:solidFill>
                <a:effectLst>
                  <a:outerShdw blurRad="38100" dist="38100" dir="2700000" algn="tl">
                    <a:srgbClr val="000000">
                      <a:alpha val="43137"/>
                    </a:srgbClr>
                  </a:outerShdw>
                </a:effectLst>
              </a:rPr>
              <a:t>Safe &amp; Engaged</a:t>
            </a:r>
          </a:p>
        </p:txBody>
      </p:sp>
      <p:sp>
        <p:nvSpPr>
          <p:cNvPr id="2" name="TextBox 1"/>
          <p:cNvSpPr txBox="1"/>
          <p:nvPr/>
        </p:nvSpPr>
        <p:spPr>
          <a:xfrm>
            <a:off x="152400" y="5413801"/>
            <a:ext cx="6309790" cy="1200329"/>
          </a:xfrm>
          <a:prstGeom prst="rect">
            <a:avLst/>
          </a:prstGeom>
          <a:noFill/>
        </p:spPr>
        <p:txBody>
          <a:bodyPr wrap="square" rtlCol="0">
            <a:spAutoFit/>
          </a:bodyPr>
          <a:lstStyle/>
          <a:p>
            <a:r>
              <a:rPr lang="en-US" sz="2400" i="1" dirty="0">
                <a:solidFill>
                  <a:schemeClr val="tx1">
                    <a:lumMod val="65000"/>
                    <a:lumOff val="35000"/>
                  </a:schemeClr>
                </a:solidFill>
                <a:effectLst>
                  <a:outerShdw blurRad="38100" dist="38100" dir="2700000" algn="tl">
                    <a:srgbClr val="000000">
                      <a:alpha val="43137"/>
                    </a:srgbClr>
                  </a:outerShdw>
                </a:effectLst>
              </a:rPr>
              <a:t>Presented by </a:t>
            </a:r>
          </a:p>
          <a:p>
            <a:r>
              <a:rPr lang="en-US" sz="2400" b="1" dirty="0">
                <a:solidFill>
                  <a:srgbClr val="00539A"/>
                </a:solidFill>
              </a:rPr>
              <a:t>PDG Mark W. Roth, MD-2 GMT Coordinator</a:t>
            </a:r>
          </a:p>
          <a:p>
            <a:r>
              <a:rPr lang="en-US" sz="2400" b="1" dirty="0">
                <a:solidFill>
                  <a:srgbClr val="00539A"/>
                </a:solidFill>
              </a:rPr>
              <a:t>MarkWRoth@aol.com</a:t>
            </a:r>
          </a:p>
        </p:txBody>
      </p:sp>
    </p:spTree>
    <p:extLst>
      <p:ext uri="{BB962C8B-B14F-4D97-AF65-F5344CB8AC3E}">
        <p14:creationId xmlns:p14="http://schemas.microsoft.com/office/powerpoint/2010/main" val="2297343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2</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381000" y="228600"/>
            <a:ext cx="82296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Objectives</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
        <p:nvSpPr>
          <p:cNvPr id="5" name="Content Placeholder 6"/>
          <p:cNvSpPr>
            <a:spLocks noGrp="1"/>
          </p:cNvSpPr>
          <p:nvPr>
            <p:ph idx="1"/>
          </p:nvPr>
        </p:nvSpPr>
        <p:spPr>
          <a:xfrm>
            <a:off x="228600" y="1828800"/>
            <a:ext cx="8763000" cy="3733800"/>
          </a:xfrm>
        </p:spPr>
        <p:txBody>
          <a:bodyPr>
            <a:normAutofit fontScale="92500" lnSpcReduction="20000"/>
          </a:bodyPr>
          <a:lstStyle/>
          <a:p>
            <a:pPr marL="0" indent="0">
              <a:buNone/>
            </a:pPr>
            <a:r>
              <a:rPr lang="en-US" b="1" dirty="0">
                <a:effectLst>
                  <a:outerShdw blurRad="38100" dist="38100" dir="2700000" algn="tl">
                    <a:srgbClr val="000000">
                      <a:alpha val="43137"/>
                    </a:srgbClr>
                  </a:outerShdw>
                </a:effectLst>
              </a:rPr>
              <a:t>One</a:t>
            </a:r>
            <a:endParaRPr lang="en-US" sz="3600" b="1" dirty="0">
              <a:effectLst>
                <a:outerShdw blurRad="38100" dist="38100" dir="2700000" algn="tl">
                  <a:srgbClr val="000000">
                    <a:alpha val="43137"/>
                  </a:srgbClr>
                </a:outerShdw>
              </a:effectLst>
            </a:endParaRPr>
          </a:p>
          <a:p>
            <a:pPr>
              <a:buFont typeface="Arial" panose="020B0604020202020204" pitchFamily="34" charset="0"/>
              <a:buChar char="•"/>
            </a:pPr>
            <a:r>
              <a:rPr lang="en-US" sz="2800" dirty="0"/>
              <a:t>Know that your Club can still serve others while keeping members safe from exposure</a:t>
            </a:r>
          </a:p>
          <a:p>
            <a:pPr marL="0" indent="0">
              <a:buNone/>
            </a:pPr>
            <a:endParaRPr lang="en-US" sz="2800" dirty="0"/>
          </a:p>
          <a:p>
            <a:pPr marL="0" indent="0">
              <a:buNone/>
            </a:pPr>
            <a:r>
              <a:rPr lang="en-US" b="1" dirty="0">
                <a:effectLst>
                  <a:outerShdw blurRad="38100" dist="38100" dir="2700000" algn="tl">
                    <a:srgbClr val="000000">
                      <a:alpha val="43137"/>
                    </a:srgbClr>
                  </a:outerShdw>
                </a:effectLst>
              </a:rPr>
              <a:t>Two</a:t>
            </a:r>
            <a:endParaRPr lang="en-US" sz="3600" b="1" dirty="0">
              <a:effectLst>
                <a:outerShdw blurRad="38100" dist="38100" dir="2700000" algn="tl">
                  <a:srgbClr val="000000">
                    <a:alpha val="43137"/>
                  </a:srgbClr>
                </a:outerShdw>
              </a:effectLst>
            </a:endParaRPr>
          </a:p>
          <a:p>
            <a:r>
              <a:rPr lang="en-US" sz="2800" dirty="0"/>
              <a:t>Identify service opportunities that best fit your Club</a:t>
            </a:r>
          </a:p>
          <a:p>
            <a:pPr marL="0" indent="0">
              <a:buNone/>
            </a:pPr>
            <a:endParaRPr lang="en-US" sz="2800" dirty="0"/>
          </a:p>
          <a:p>
            <a:pPr marL="0" indent="0">
              <a:buNone/>
            </a:pPr>
            <a:r>
              <a:rPr lang="en-US" b="1" dirty="0">
                <a:effectLst>
                  <a:outerShdw blurRad="38100" dist="38100" dir="2700000" algn="tl">
                    <a:srgbClr val="000000">
                      <a:alpha val="43137"/>
                    </a:srgbClr>
                  </a:outerShdw>
                </a:effectLst>
              </a:rPr>
              <a:t>Three</a:t>
            </a:r>
            <a:endParaRPr lang="en-US" sz="3600" b="1" dirty="0">
              <a:effectLst>
                <a:outerShdw blurRad="38100" dist="38100" dir="2700000" algn="tl">
                  <a:srgbClr val="000000">
                    <a:alpha val="43137"/>
                  </a:srgbClr>
                </a:outerShdw>
              </a:effectLst>
            </a:endParaRPr>
          </a:p>
          <a:p>
            <a:r>
              <a:rPr lang="en-US" sz="2800" dirty="0"/>
              <a:t>Select the right service projects for each member of the Club</a:t>
            </a:r>
          </a:p>
          <a:p>
            <a:endParaRPr lang="en-US" sz="2800" dirty="0"/>
          </a:p>
        </p:txBody>
      </p:sp>
    </p:spTree>
    <p:extLst>
      <p:ext uri="{BB962C8B-B14F-4D97-AF65-F5344CB8AC3E}">
        <p14:creationId xmlns:p14="http://schemas.microsoft.com/office/powerpoint/2010/main" val="4169689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3</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11416" y="-15241"/>
            <a:ext cx="3200400" cy="7725192"/>
          </a:xfrm>
          <a:prstGeom prst="rect">
            <a:avLst/>
          </a:prstGeom>
          <a:noFill/>
        </p:spPr>
        <p:txBody>
          <a:bodyPr wrap="square" rtlCol="0">
            <a:spAutoFit/>
          </a:bodyPr>
          <a:lstStyle/>
          <a:p>
            <a:pPr algn="ctr"/>
            <a:r>
              <a:rPr lang="en-US" sz="49600" dirty="0">
                <a:solidFill>
                  <a:schemeClr val="accent1">
                    <a:lumMod val="20000"/>
                    <a:lumOff val="80000"/>
                  </a:schemeClr>
                </a:solidFill>
              </a:rPr>
              <a:t>?</a:t>
            </a:r>
            <a:endParaRPr lang="en-US" sz="41300" dirty="0">
              <a:solidFill>
                <a:schemeClr val="accent1">
                  <a:lumMod val="20000"/>
                  <a:lumOff val="80000"/>
                </a:schemeClr>
              </a:solidFill>
            </a:endParaRPr>
          </a:p>
        </p:txBody>
      </p:sp>
      <p:sp>
        <p:nvSpPr>
          <p:cNvPr id="12" name="Rectangle 11"/>
          <p:cNvSpPr/>
          <p:nvPr/>
        </p:nvSpPr>
        <p:spPr>
          <a:xfrm>
            <a:off x="473801" y="2590800"/>
            <a:ext cx="4707799" cy="3354765"/>
          </a:xfrm>
          <a:prstGeom prst="rect">
            <a:avLst/>
          </a:prstGeom>
        </p:spPr>
        <p:txBody>
          <a:bodyPr wrap="square">
            <a:spAutoFit/>
          </a:bodyPr>
          <a:lstStyle/>
          <a:p>
            <a:pPr marL="457200" indent="-457200">
              <a:buFont typeface="Arial" panose="020B0604020202020204" pitchFamily="34" charset="0"/>
              <a:buChar char="•"/>
            </a:pPr>
            <a:r>
              <a:rPr lang="en-US" sz="2400" dirty="0"/>
              <a:t>Social Distancing &amp; Personal Protective Equipment</a:t>
            </a:r>
          </a:p>
          <a:p>
            <a:pPr marL="457200" indent="-457200">
              <a:buFont typeface="Arial" panose="020B0604020202020204" pitchFamily="34" charset="0"/>
              <a:buChar char="•"/>
            </a:pPr>
            <a:r>
              <a:rPr lang="en-US" sz="2400" dirty="0"/>
              <a:t>Know and Follow Local Guidelines</a:t>
            </a:r>
          </a:p>
          <a:p>
            <a:pPr marL="457200" indent="-457200">
              <a:buFont typeface="Arial" panose="020B0604020202020204" pitchFamily="34" charset="0"/>
              <a:buChar char="•"/>
            </a:pPr>
            <a:r>
              <a:rPr lang="en-US" sz="2400" dirty="0"/>
              <a:t>Assess each members’ comfort level for “exposure”</a:t>
            </a:r>
          </a:p>
          <a:p>
            <a:pPr marL="457200" indent="-457200">
              <a:buFont typeface="Arial" panose="020B0604020202020204" pitchFamily="34" charset="0"/>
              <a:buChar char="•"/>
            </a:pPr>
            <a:r>
              <a:rPr lang="en-US" sz="2400" dirty="0"/>
              <a:t>Divide up tasks based on comfort level and risk</a:t>
            </a:r>
          </a:p>
          <a:p>
            <a:pPr marL="342900" indent="-342900">
              <a:buFont typeface="Arial" panose="020B0604020202020204" pitchFamily="34" charset="0"/>
              <a:buChar char="•"/>
            </a:pPr>
            <a:endParaRPr lang="en-US" sz="2000" dirty="0"/>
          </a:p>
        </p:txBody>
      </p:sp>
      <p:sp>
        <p:nvSpPr>
          <p:cNvPr id="7" name="Rectangle 6"/>
          <p:cNvSpPr/>
          <p:nvPr/>
        </p:nvSpPr>
        <p:spPr>
          <a:xfrm>
            <a:off x="381000" y="228600"/>
            <a:ext cx="82296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Personal Safety</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
        <p:nvSpPr>
          <p:cNvPr id="8" name="Rectangle 7">
            <a:extLst>
              <a:ext uri="{FF2B5EF4-FFF2-40B4-BE49-F238E27FC236}">
                <a16:creationId xmlns:a16="http://schemas.microsoft.com/office/drawing/2014/main" id="{03A339CD-8F23-4298-8B9E-5ACF5A7ADEBA}"/>
              </a:ext>
            </a:extLst>
          </p:cNvPr>
          <p:cNvSpPr/>
          <p:nvPr/>
        </p:nvSpPr>
        <p:spPr>
          <a:xfrm>
            <a:off x="760641" y="1605005"/>
            <a:ext cx="7622717" cy="646331"/>
          </a:xfrm>
          <a:prstGeom prst="rect">
            <a:avLst/>
          </a:prstGeom>
        </p:spPr>
        <p:txBody>
          <a:bodyPr wrap="square">
            <a:spAutoFit/>
          </a:bodyPr>
          <a:lstStyle/>
          <a:p>
            <a:r>
              <a:rPr lang="en-US" sz="3600" b="1" dirty="0">
                <a:effectLst>
                  <a:outerShdw blurRad="38100" dist="38100" dir="2700000" algn="tl">
                    <a:srgbClr val="000000">
                      <a:alpha val="43137"/>
                    </a:srgbClr>
                  </a:outerShdw>
                </a:effectLst>
              </a:rPr>
              <a:t>How can my fellow Lions stay safe?</a:t>
            </a:r>
            <a:endParaRPr lang="en-US" sz="2000" dirty="0"/>
          </a:p>
        </p:txBody>
      </p:sp>
      <p:pic>
        <p:nvPicPr>
          <p:cNvPr id="4" name="Picture 3" descr="A picture containing building, outdoor, statue, stone&#10;&#10;Description automatically generated">
            <a:extLst>
              <a:ext uri="{FF2B5EF4-FFF2-40B4-BE49-F238E27FC236}">
                <a16:creationId xmlns:a16="http://schemas.microsoft.com/office/drawing/2014/main" id="{7B57D716-9082-49CF-B5D1-A072EA0570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39542" y="3022683"/>
            <a:ext cx="3446229" cy="2298968"/>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99979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4</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09600" y="1485721"/>
            <a:ext cx="8229600" cy="892552"/>
          </a:xfrm>
          <a:prstGeom prst="rect">
            <a:avLst/>
          </a:prstGeom>
        </p:spPr>
        <p:txBody>
          <a:bodyPr wrap="square">
            <a:spAutoFit/>
          </a:bodyPr>
          <a:lstStyle/>
          <a:p>
            <a:r>
              <a:rPr lang="en-US" sz="3600" b="1" dirty="0">
                <a:effectLst>
                  <a:outerShdw blurRad="38100" dist="38100" dir="2700000" algn="tl">
                    <a:srgbClr val="000000">
                      <a:alpha val="43137"/>
                    </a:srgbClr>
                  </a:outerShdw>
                </a:effectLst>
              </a:rPr>
              <a:t>Old Methods may not be appropriate</a:t>
            </a:r>
            <a:endParaRPr lang="en-US" sz="3200" b="1" dirty="0">
              <a:effectLst>
                <a:outerShdw blurRad="38100" dist="38100" dir="2700000" algn="tl">
                  <a:srgbClr val="000000">
                    <a:alpha val="43137"/>
                  </a:srgbClr>
                </a:outerShdw>
              </a:effectLst>
            </a:endParaRPr>
          </a:p>
          <a:p>
            <a:endParaRPr lang="en-US" sz="1600" b="1" dirty="0"/>
          </a:p>
        </p:txBody>
      </p:sp>
      <p:sp>
        <p:nvSpPr>
          <p:cNvPr id="7" name="Rectangle 6"/>
          <p:cNvSpPr/>
          <p:nvPr/>
        </p:nvSpPr>
        <p:spPr>
          <a:xfrm>
            <a:off x="228600" y="228600"/>
            <a:ext cx="83820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Service Delivery Challenge</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pic>
        <p:nvPicPr>
          <p:cNvPr id="11" name="Picture 10" descr="More Cities Are Making It Illegal To Hand Out Food To The Homeless : The  Salt : NPR">
            <a:extLst>
              <a:ext uri="{FF2B5EF4-FFF2-40B4-BE49-F238E27FC236}">
                <a16:creationId xmlns:a16="http://schemas.microsoft.com/office/drawing/2014/main" id="{D21BFC96-BA8B-46C9-B74F-4B3ADA289ED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81600" y="2362200"/>
            <a:ext cx="3148330" cy="1771015"/>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3" name="Picture 12" descr="Lions Club vision screenings making big difference in city, county schools  | The Cleveland Daily Banner">
            <a:extLst>
              <a:ext uri="{FF2B5EF4-FFF2-40B4-BE49-F238E27FC236}">
                <a16:creationId xmlns:a16="http://schemas.microsoft.com/office/drawing/2014/main" id="{A5894B3A-BCE6-4966-A638-24DF19E4EB6F}"/>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70840" y="2288221"/>
            <a:ext cx="2524760" cy="1674179"/>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02E06A12-7FE7-4596-A662-4C42EEC7E541}"/>
              </a:ext>
            </a:extLst>
          </p:cNvPr>
          <p:cNvPicPr/>
          <p:nvPr/>
        </p:nvPicPr>
        <p:blipFill>
          <a:blip r:embed="rId6"/>
          <a:stretch>
            <a:fillRect/>
          </a:stretch>
        </p:blipFill>
        <p:spPr>
          <a:xfrm>
            <a:off x="2590800" y="4402352"/>
            <a:ext cx="3148330" cy="1674180"/>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sp>
        <p:nvSpPr>
          <p:cNvPr id="3" name="TextBox 2">
            <a:extLst>
              <a:ext uri="{FF2B5EF4-FFF2-40B4-BE49-F238E27FC236}">
                <a16:creationId xmlns:a16="http://schemas.microsoft.com/office/drawing/2014/main" id="{78E630E3-E9EE-400E-8C20-B91C3967B347}"/>
              </a:ext>
            </a:extLst>
          </p:cNvPr>
          <p:cNvSpPr txBox="1"/>
          <p:nvPr/>
        </p:nvSpPr>
        <p:spPr>
          <a:xfrm>
            <a:off x="2921563" y="2455648"/>
            <a:ext cx="2234073" cy="461665"/>
          </a:xfrm>
          <a:prstGeom prst="rect">
            <a:avLst/>
          </a:prstGeom>
          <a:noFill/>
        </p:spPr>
        <p:txBody>
          <a:bodyPr wrap="none" rtlCol="0">
            <a:spAutoFit/>
          </a:bodyPr>
          <a:lstStyle/>
          <a:p>
            <a:r>
              <a:rPr lang="en-US" sz="2400" dirty="0"/>
              <a:t>Vision Screening</a:t>
            </a:r>
          </a:p>
        </p:txBody>
      </p:sp>
      <p:sp>
        <p:nvSpPr>
          <p:cNvPr id="15" name="TextBox 14">
            <a:extLst>
              <a:ext uri="{FF2B5EF4-FFF2-40B4-BE49-F238E27FC236}">
                <a16:creationId xmlns:a16="http://schemas.microsoft.com/office/drawing/2014/main" id="{A5D6214C-4F5F-4320-8DB2-66091330E8E7}"/>
              </a:ext>
            </a:extLst>
          </p:cNvPr>
          <p:cNvSpPr txBox="1"/>
          <p:nvPr/>
        </p:nvSpPr>
        <p:spPr>
          <a:xfrm>
            <a:off x="62223" y="5447439"/>
            <a:ext cx="2528577" cy="461665"/>
          </a:xfrm>
          <a:prstGeom prst="rect">
            <a:avLst/>
          </a:prstGeom>
          <a:noFill/>
        </p:spPr>
        <p:txBody>
          <a:bodyPr wrap="none" rtlCol="0">
            <a:spAutoFit/>
          </a:bodyPr>
          <a:lstStyle/>
          <a:p>
            <a:r>
              <a:rPr lang="en-US" sz="2400" dirty="0"/>
              <a:t>Lions Club Carnival</a:t>
            </a:r>
          </a:p>
        </p:txBody>
      </p:sp>
      <p:sp>
        <p:nvSpPr>
          <p:cNvPr id="16" name="TextBox 15">
            <a:extLst>
              <a:ext uri="{FF2B5EF4-FFF2-40B4-BE49-F238E27FC236}">
                <a16:creationId xmlns:a16="http://schemas.microsoft.com/office/drawing/2014/main" id="{3199B296-B566-41E3-B36A-1A76F5452EE2}"/>
              </a:ext>
            </a:extLst>
          </p:cNvPr>
          <p:cNvSpPr txBox="1"/>
          <p:nvPr/>
        </p:nvSpPr>
        <p:spPr>
          <a:xfrm>
            <a:off x="6019800" y="4370575"/>
            <a:ext cx="2942152" cy="461665"/>
          </a:xfrm>
          <a:prstGeom prst="rect">
            <a:avLst/>
          </a:prstGeom>
          <a:noFill/>
        </p:spPr>
        <p:txBody>
          <a:bodyPr wrap="none" rtlCol="0">
            <a:spAutoFit/>
          </a:bodyPr>
          <a:lstStyle/>
          <a:p>
            <a:r>
              <a:rPr lang="en-US" sz="2400" dirty="0"/>
              <a:t>Feeding the Homeless</a:t>
            </a:r>
          </a:p>
        </p:txBody>
      </p:sp>
    </p:spTree>
    <p:extLst>
      <p:ext uri="{BB962C8B-B14F-4D97-AF65-F5344CB8AC3E}">
        <p14:creationId xmlns:p14="http://schemas.microsoft.com/office/powerpoint/2010/main" val="3171848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5</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09600" y="1485721"/>
            <a:ext cx="8229600" cy="892552"/>
          </a:xfrm>
          <a:prstGeom prst="rect">
            <a:avLst/>
          </a:prstGeom>
        </p:spPr>
        <p:txBody>
          <a:bodyPr wrap="square">
            <a:spAutoFit/>
          </a:bodyPr>
          <a:lstStyle/>
          <a:p>
            <a:r>
              <a:rPr lang="en-US" sz="3600" b="1" dirty="0">
                <a:effectLst>
                  <a:outerShdw blurRad="38100" dist="38100" dir="2700000" algn="tl">
                    <a:srgbClr val="000000">
                      <a:alpha val="43137"/>
                    </a:srgbClr>
                  </a:outerShdw>
                </a:effectLst>
              </a:rPr>
              <a:t>Lions can serve at different levels</a:t>
            </a:r>
            <a:endParaRPr lang="en-US" sz="3200" b="1" dirty="0">
              <a:effectLst>
                <a:outerShdw blurRad="38100" dist="38100" dir="2700000" algn="tl">
                  <a:srgbClr val="000000">
                    <a:alpha val="43137"/>
                  </a:srgbClr>
                </a:outerShdw>
              </a:effectLst>
            </a:endParaRPr>
          </a:p>
          <a:p>
            <a:endParaRPr lang="en-US" sz="1600" b="1" dirty="0"/>
          </a:p>
        </p:txBody>
      </p:sp>
      <p:sp>
        <p:nvSpPr>
          <p:cNvPr id="7" name="Rectangle 6"/>
          <p:cNvSpPr/>
          <p:nvPr/>
        </p:nvSpPr>
        <p:spPr>
          <a:xfrm>
            <a:off x="228600" y="228600"/>
            <a:ext cx="83820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Member Preferences</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
        <p:nvSpPr>
          <p:cNvPr id="17" name="Rectangle 16">
            <a:extLst>
              <a:ext uri="{FF2B5EF4-FFF2-40B4-BE49-F238E27FC236}">
                <a16:creationId xmlns:a16="http://schemas.microsoft.com/office/drawing/2014/main" id="{3C378E37-8016-47C1-BF94-1FFFC61A5AE7}"/>
              </a:ext>
            </a:extLst>
          </p:cNvPr>
          <p:cNvSpPr/>
          <p:nvPr/>
        </p:nvSpPr>
        <p:spPr>
          <a:xfrm>
            <a:off x="457200" y="2667000"/>
            <a:ext cx="4800600" cy="2985433"/>
          </a:xfrm>
          <a:prstGeom prst="rect">
            <a:avLst/>
          </a:prstGeom>
        </p:spPr>
        <p:txBody>
          <a:bodyPr wrap="square">
            <a:spAutoFit/>
          </a:bodyPr>
          <a:lstStyle/>
          <a:p>
            <a:pPr marL="457200" indent="-457200">
              <a:buFont typeface="Arial" panose="020B0604020202020204" pitchFamily="34" charset="0"/>
              <a:buChar char="•"/>
            </a:pPr>
            <a:r>
              <a:rPr lang="en-US" sz="2400" dirty="0"/>
              <a:t>Project Planning</a:t>
            </a:r>
          </a:p>
          <a:p>
            <a:pPr marL="457200" indent="-457200">
              <a:buFont typeface="Arial" panose="020B0604020202020204" pitchFamily="34" charset="0"/>
              <a:buChar char="•"/>
            </a:pPr>
            <a:r>
              <a:rPr lang="en-US" sz="2400" dirty="0"/>
              <a:t>Telephone Coordinator</a:t>
            </a:r>
          </a:p>
          <a:p>
            <a:pPr marL="457200" indent="-457200">
              <a:buFont typeface="Arial" panose="020B0604020202020204" pitchFamily="34" charset="0"/>
              <a:buChar char="•"/>
            </a:pPr>
            <a:r>
              <a:rPr lang="en-US" sz="2400" dirty="0"/>
              <a:t>Supplies and Purchasing</a:t>
            </a:r>
          </a:p>
          <a:p>
            <a:pPr marL="457200" indent="-457200">
              <a:buFont typeface="Arial" panose="020B0604020202020204" pitchFamily="34" charset="0"/>
              <a:buChar char="•"/>
            </a:pPr>
            <a:r>
              <a:rPr lang="en-US" sz="2400" dirty="0"/>
              <a:t>Media and Promotion</a:t>
            </a:r>
          </a:p>
          <a:p>
            <a:pPr marL="457200" indent="-457200">
              <a:buFont typeface="Arial" panose="020B0604020202020204" pitchFamily="34" charset="0"/>
              <a:buChar char="•"/>
            </a:pPr>
            <a:r>
              <a:rPr lang="en-US" sz="2400" dirty="0"/>
              <a:t>Service Delivery</a:t>
            </a:r>
          </a:p>
          <a:p>
            <a:pPr marL="457200" indent="-457200">
              <a:buFont typeface="Arial" panose="020B0604020202020204" pitchFamily="34" charset="0"/>
              <a:buChar char="•"/>
            </a:pPr>
            <a:r>
              <a:rPr lang="en-US" sz="2400" dirty="0"/>
              <a:t>Follow-up</a:t>
            </a:r>
          </a:p>
          <a:p>
            <a:pPr marL="457200" indent="-457200">
              <a:buFont typeface="Arial" panose="020B0604020202020204" pitchFamily="34" charset="0"/>
              <a:buChar char="•"/>
            </a:pPr>
            <a:r>
              <a:rPr lang="en-US" sz="2400" dirty="0"/>
              <a:t>Report your Service - </a:t>
            </a:r>
            <a:r>
              <a:rPr lang="en-US" sz="2400" dirty="0" err="1">
                <a:solidFill>
                  <a:srgbClr val="002060"/>
                </a:solidFill>
                <a:effectLst>
                  <a:outerShdw blurRad="38100" dist="38100" dir="2700000" algn="tl">
                    <a:srgbClr val="000000">
                      <a:alpha val="43137"/>
                    </a:srgbClr>
                  </a:outerShdw>
                </a:effectLst>
              </a:rPr>
              <a:t>MyLion</a:t>
            </a:r>
            <a:endParaRPr lang="en-US" sz="2400" dirty="0"/>
          </a:p>
          <a:p>
            <a:pPr marL="342900" indent="-342900">
              <a:buFont typeface="Arial" panose="020B0604020202020204" pitchFamily="34" charset="0"/>
              <a:buChar char="•"/>
            </a:pPr>
            <a:endParaRPr lang="en-US" sz="2000" dirty="0"/>
          </a:p>
        </p:txBody>
      </p:sp>
      <p:pic>
        <p:nvPicPr>
          <p:cNvPr id="18" name="Picture 3" descr="C:\Users\mroth\Pictures\Baby_Boomers_with_Thumbs_Up.jpg">
            <a:extLst>
              <a:ext uri="{FF2B5EF4-FFF2-40B4-BE49-F238E27FC236}">
                <a16:creationId xmlns:a16="http://schemas.microsoft.com/office/drawing/2014/main" id="{3E18E3B9-60A0-4B0E-B1EF-329330F783BD}"/>
              </a:ext>
            </a:extLst>
          </p:cNvPr>
          <p:cNvPicPr>
            <a:picLocks noChangeAspect="1" noChangeArrowheads="1"/>
          </p:cNvPicPr>
          <p:nvPr/>
        </p:nvPicPr>
        <p:blipFill>
          <a:blip r:embed="rId4"/>
          <a:srcRect/>
          <a:stretch>
            <a:fillRect/>
          </a:stretch>
        </p:blipFill>
        <p:spPr bwMode="auto">
          <a:xfrm>
            <a:off x="4876800" y="2629079"/>
            <a:ext cx="3657600" cy="2743200"/>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469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6</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33400" y="1381098"/>
            <a:ext cx="8229600" cy="892552"/>
          </a:xfrm>
          <a:prstGeom prst="rect">
            <a:avLst/>
          </a:prstGeom>
        </p:spPr>
        <p:txBody>
          <a:bodyPr wrap="square">
            <a:spAutoFit/>
          </a:bodyPr>
          <a:lstStyle/>
          <a:p>
            <a:r>
              <a:rPr lang="en-US" sz="3600" b="1" dirty="0">
                <a:effectLst>
                  <a:outerShdw blurRad="38100" dist="38100" dir="2700000" algn="tl">
                    <a:srgbClr val="000000">
                      <a:alpha val="43137"/>
                    </a:srgbClr>
                  </a:outerShdw>
                </a:effectLst>
              </a:rPr>
              <a:t>Lions are serving everywhere!</a:t>
            </a:r>
            <a:endParaRPr lang="en-US" sz="3200" b="1" dirty="0">
              <a:effectLst>
                <a:outerShdw blurRad="38100" dist="38100" dir="2700000" algn="tl">
                  <a:srgbClr val="000000">
                    <a:alpha val="43137"/>
                  </a:srgbClr>
                </a:outerShdw>
              </a:effectLst>
            </a:endParaRPr>
          </a:p>
          <a:p>
            <a:endParaRPr lang="en-US" sz="1600" b="1" dirty="0"/>
          </a:p>
        </p:txBody>
      </p:sp>
      <p:sp>
        <p:nvSpPr>
          <p:cNvPr id="7" name="Rectangle 6"/>
          <p:cNvSpPr/>
          <p:nvPr/>
        </p:nvSpPr>
        <p:spPr>
          <a:xfrm>
            <a:off x="228600" y="228600"/>
            <a:ext cx="83820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2020 Service Examples</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pic>
        <p:nvPicPr>
          <p:cNvPr id="13" name="Picture 12" descr="Isledegrande.com: Grand Island #1 News Source - Updated Daily">
            <a:extLst>
              <a:ext uri="{FF2B5EF4-FFF2-40B4-BE49-F238E27FC236}">
                <a16:creationId xmlns:a16="http://schemas.microsoft.com/office/drawing/2014/main" id="{EC482893-3630-4D24-85BE-0D946B11D2E8}"/>
              </a:ext>
            </a:extLst>
          </p:cNvPr>
          <p:cNvPicPr/>
          <p:nvPr/>
        </p:nvPicPr>
        <p:blipFill rotWithShape="1">
          <a:blip r:embed="rId4">
            <a:extLst>
              <a:ext uri="{28A0092B-C50C-407E-A947-70E740481C1C}">
                <a14:useLocalDpi xmlns:a14="http://schemas.microsoft.com/office/drawing/2010/main" val="0"/>
              </a:ext>
            </a:extLst>
          </a:blip>
          <a:srcRect l="6022" t="3636" r="9451" b="12728"/>
          <a:stretch/>
        </p:blipFill>
        <p:spPr bwMode="auto">
          <a:xfrm>
            <a:off x="328030" y="4253771"/>
            <a:ext cx="2362200" cy="1752600"/>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1" name="Picture 10" descr="Image may contain: one or more people, people standing and outdoor">
            <a:extLst>
              <a:ext uri="{FF2B5EF4-FFF2-40B4-BE49-F238E27FC236}">
                <a16:creationId xmlns:a16="http://schemas.microsoft.com/office/drawing/2014/main" id="{2F1819B8-BB43-4405-A863-D3600FCB9B1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9608" y="2127432"/>
            <a:ext cx="1524000" cy="1804838"/>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5" name="Picture 14" descr="Lions Club donates disinfectant foggers to first responders | News |  indianagazette.com">
            <a:extLst>
              <a:ext uri="{FF2B5EF4-FFF2-40B4-BE49-F238E27FC236}">
                <a16:creationId xmlns:a16="http://schemas.microsoft.com/office/drawing/2014/main" id="{9B324C84-C385-4846-9995-FE706CD9B6BE}"/>
              </a:ext>
            </a:extLst>
          </p:cNvPr>
          <p:cNvPicPr/>
          <p:nvPr/>
        </p:nvPicPr>
        <p:blipFill rotWithShape="1">
          <a:blip r:embed="rId6" cstate="print">
            <a:extLst>
              <a:ext uri="{28A0092B-C50C-407E-A947-70E740481C1C}">
                <a14:useLocalDpi xmlns:a14="http://schemas.microsoft.com/office/drawing/2010/main" val="0"/>
              </a:ext>
            </a:extLst>
          </a:blip>
          <a:srcRect t="10140"/>
          <a:stretch/>
        </p:blipFill>
        <p:spPr bwMode="auto">
          <a:xfrm>
            <a:off x="6377572" y="4192284"/>
            <a:ext cx="2438398" cy="1804219"/>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4" name="Picture 13" descr="Community Service During Covid-19 Pandemic By Richmond Hill-South Ozone  Park Lions Club – THE WEST INDIAN ONLINE">
            <a:extLst>
              <a:ext uri="{FF2B5EF4-FFF2-40B4-BE49-F238E27FC236}">
                <a16:creationId xmlns:a16="http://schemas.microsoft.com/office/drawing/2014/main" id="{6180ECD6-A65D-4600-B4F2-7D46578E1668}"/>
              </a:ext>
            </a:extLst>
          </p:cNvPr>
          <p:cNvPicPr/>
          <p:nvPr/>
        </p:nvPicPr>
        <p:blipFill rotWithShape="1">
          <a:blip r:embed="rId7" cstate="print">
            <a:extLst>
              <a:ext uri="{28A0092B-C50C-407E-A947-70E740481C1C}">
                <a14:useLocalDpi xmlns:a14="http://schemas.microsoft.com/office/drawing/2010/main" val="0"/>
              </a:ext>
            </a:extLst>
          </a:blip>
          <a:srcRect t="10166"/>
          <a:stretch/>
        </p:blipFill>
        <p:spPr bwMode="auto">
          <a:xfrm>
            <a:off x="6270730" y="2057400"/>
            <a:ext cx="2545240" cy="1719571"/>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16" name="Picture 15" descr="SUMMERII 2019 Vol . 6">
            <a:extLst>
              <a:ext uri="{FF2B5EF4-FFF2-40B4-BE49-F238E27FC236}">
                <a16:creationId xmlns:a16="http://schemas.microsoft.com/office/drawing/2014/main" id="{EFFF3227-7117-4D98-835D-71608AD47DD1}"/>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62200" y="2595150"/>
            <a:ext cx="1143000" cy="986249"/>
          </a:xfrm>
          <a:prstGeom prst="rect">
            <a:avLst/>
          </a:prstGeom>
          <a:noFill/>
          <a:ln>
            <a:noFill/>
          </a:ln>
        </p:spPr>
      </p:pic>
      <p:pic>
        <p:nvPicPr>
          <p:cNvPr id="8" name="Picture 7" descr="Image may contain: one or more people and people sitting">
            <a:extLst>
              <a:ext uri="{FF2B5EF4-FFF2-40B4-BE49-F238E27FC236}">
                <a16:creationId xmlns:a16="http://schemas.microsoft.com/office/drawing/2014/main" id="{51027965-4C52-45F1-9572-D6878BC053E3}"/>
              </a:ext>
            </a:extLst>
          </p:cNvPr>
          <p:cNvPicPr/>
          <p:nvPr/>
        </p:nvPicPr>
        <p:blipFill rotWithShape="1">
          <a:blip r:embed="rId9" cstate="print">
            <a:extLst>
              <a:ext uri="{28A0092B-C50C-407E-A947-70E740481C1C}">
                <a14:useLocalDpi xmlns:a14="http://schemas.microsoft.com/office/drawing/2010/main" val="0"/>
              </a:ext>
            </a:extLst>
          </a:blip>
          <a:srcRect b="22381"/>
          <a:stretch/>
        </p:blipFill>
        <p:spPr bwMode="auto">
          <a:xfrm>
            <a:off x="3884136" y="2154178"/>
            <a:ext cx="1755616" cy="1892649"/>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EB9A8600-C5DA-44BB-B50E-DC0D33B3451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4526" t="16702" r="6062" b="8744"/>
          <a:stretch/>
        </p:blipFill>
        <p:spPr>
          <a:xfrm>
            <a:off x="3200400" y="4281844"/>
            <a:ext cx="2743200" cy="1696453"/>
          </a:xfrm>
          <a:prstGeom prst="rect">
            <a:avLst/>
          </a:prstGeom>
          <a:ln w="28575">
            <a:solidFill>
              <a:schemeClr val="accent1">
                <a:lumMod val="7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09857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7</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09516" y="1600200"/>
            <a:ext cx="8229600" cy="4082336"/>
          </a:xfrm>
          <a:prstGeom prst="rect">
            <a:avLst/>
          </a:prstGeom>
        </p:spPr>
        <p:txBody>
          <a:bodyPr wrap="square">
            <a:spAutoFit/>
          </a:bodyPr>
          <a:lstStyle/>
          <a:p>
            <a:r>
              <a:rPr lang="en-US" sz="3600" b="1" dirty="0">
                <a:effectLst>
                  <a:outerShdw blurRad="38100" dist="38100" dir="2700000" algn="tl">
                    <a:srgbClr val="000000">
                      <a:alpha val="43137"/>
                    </a:srgbClr>
                  </a:outerShdw>
                </a:effectLst>
              </a:rPr>
              <a:t>What are Lions willing and able to do?</a:t>
            </a:r>
            <a:endParaRPr lang="en-US" sz="3200" b="1" dirty="0">
              <a:effectLst>
                <a:outerShdw blurRad="38100" dist="38100" dir="2700000" algn="tl">
                  <a:srgbClr val="000000">
                    <a:alpha val="43137"/>
                  </a:srgbClr>
                </a:outerShdw>
              </a:effectLst>
            </a:endParaRPr>
          </a:p>
          <a:p>
            <a:endParaRPr lang="en-US" sz="1100" b="1" dirty="0"/>
          </a:p>
          <a:p>
            <a:pPr marL="457200" indent="-457200">
              <a:lnSpc>
                <a:spcPct val="150000"/>
              </a:lnSpc>
              <a:buFont typeface="Arial" panose="020B0604020202020204" pitchFamily="34" charset="0"/>
              <a:buChar char="•"/>
            </a:pPr>
            <a:r>
              <a:rPr lang="en-US" sz="2400" dirty="0"/>
              <a:t>Assess members “comfort level” for participating in public service during the Pandemic</a:t>
            </a:r>
          </a:p>
          <a:p>
            <a:pPr marL="457200" indent="-457200">
              <a:lnSpc>
                <a:spcPct val="150000"/>
              </a:lnSpc>
              <a:buFont typeface="Arial" panose="020B0604020202020204" pitchFamily="34" charset="0"/>
              <a:buChar char="•"/>
            </a:pPr>
            <a:r>
              <a:rPr lang="en-US" sz="2400" dirty="0"/>
              <a:t>Encourage members to share ideas on community needs they feel are appropriate for the Club</a:t>
            </a:r>
          </a:p>
          <a:p>
            <a:pPr marL="457200" indent="-457200">
              <a:lnSpc>
                <a:spcPct val="150000"/>
              </a:lnSpc>
              <a:buFont typeface="Arial" panose="020B0604020202020204" pitchFamily="34" charset="0"/>
              <a:buChar char="•"/>
            </a:pPr>
            <a:r>
              <a:rPr lang="en-US" sz="2400" dirty="0"/>
              <a:t>Explore “partnership” relationships with other organizations serving</a:t>
            </a:r>
          </a:p>
        </p:txBody>
      </p:sp>
      <p:sp>
        <p:nvSpPr>
          <p:cNvPr id="7" name="Rectangle 6"/>
          <p:cNvSpPr/>
          <p:nvPr/>
        </p:nvSpPr>
        <p:spPr>
          <a:xfrm>
            <a:off x="381000" y="228600"/>
            <a:ext cx="82296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Starting Point</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Tree>
    <p:extLst>
      <p:ext uri="{BB962C8B-B14F-4D97-AF65-F5344CB8AC3E}">
        <p14:creationId xmlns:p14="http://schemas.microsoft.com/office/powerpoint/2010/main" val="1228989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8</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509516" y="1600200"/>
            <a:ext cx="8482084" cy="4057393"/>
          </a:xfrm>
          <a:prstGeom prst="rect">
            <a:avLst/>
          </a:prstGeom>
        </p:spPr>
        <p:txBody>
          <a:bodyPr wrap="square">
            <a:spAutoFit/>
          </a:bodyPr>
          <a:lstStyle/>
          <a:p>
            <a:r>
              <a:rPr lang="en-US" sz="3600" b="1" dirty="0">
                <a:effectLst>
                  <a:outerShdw blurRad="38100" dist="38100" dir="2700000" algn="tl">
                    <a:srgbClr val="000000">
                      <a:alpha val="43137"/>
                    </a:srgbClr>
                  </a:outerShdw>
                </a:effectLst>
              </a:rPr>
              <a:t>Match members with project needs</a:t>
            </a:r>
            <a:endParaRPr lang="en-US" sz="3200" b="1" dirty="0">
              <a:effectLst>
                <a:outerShdw blurRad="38100" dist="38100" dir="2700000" algn="tl">
                  <a:srgbClr val="000000">
                    <a:alpha val="43137"/>
                  </a:srgbClr>
                </a:outerShdw>
              </a:effectLst>
            </a:endParaRPr>
          </a:p>
          <a:p>
            <a:endParaRPr lang="en-US" sz="1600" b="1" dirty="0"/>
          </a:p>
          <a:p>
            <a:pPr marL="457200" indent="-457200">
              <a:lnSpc>
                <a:spcPct val="150000"/>
              </a:lnSpc>
              <a:buFont typeface="Arial" panose="020B0604020202020204" pitchFamily="34" charset="0"/>
              <a:buChar char="•"/>
            </a:pPr>
            <a:r>
              <a:rPr lang="en-US" sz="2800" dirty="0"/>
              <a:t>Club and member self-assessments</a:t>
            </a:r>
          </a:p>
          <a:p>
            <a:pPr marL="457200" indent="-457200">
              <a:lnSpc>
                <a:spcPct val="150000"/>
              </a:lnSpc>
              <a:buFont typeface="Arial" panose="020B0604020202020204" pitchFamily="34" charset="0"/>
              <a:buChar char="•"/>
            </a:pPr>
            <a:r>
              <a:rPr lang="en-US" sz="2800" dirty="0"/>
              <a:t>Community Needs Assessment</a:t>
            </a:r>
          </a:p>
          <a:p>
            <a:pPr marL="457200" indent="-457200">
              <a:lnSpc>
                <a:spcPct val="150000"/>
              </a:lnSpc>
              <a:buFont typeface="Arial" panose="020B0604020202020204" pitchFamily="34" charset="0"/>
              <a:buChar char="•"/>
            </a:pPr>
            <a:r>
              <a:rPr lang="en-US" sz="2800" dirty="0" err="1"/>
              <a:t>NoAMI</a:t>
            </a:r>
            <a:r>
              <a:rPr lang="en-US" sz="2800" dirty="0"/>
              <a:t> SWOT Assessment tool</a:t>
            </a:r>
          </a:p>
          <a:p>
            <a:pPr marL="457200" indent="-457200">
              <a:lnSpc>
                <a:spcPct val="150000"/>
              </a:lnSpc>
              <a:buFont typeface="Arial" panose="020B0604020202020204" pitchFamily="34" charset="0"/>
              <a:buChar char="•"/>
            </a:pPr>
            <a:r>
              <a:rPr lang="en-US" sz="2800" dirty="0"/>
              <a:t>LCI Member Resources  </a:t>
            </a:r>
            <a:r>
              <a:rPr lang="en-US" sz="2800" dirty="0">
                <a:hlinkClick r:id="rId4"/>
              </a:rPr>
              <a:t>www.lionsclubs.org</a:t>
            </a:r>
            <a:r>
              <a:rPr lang="en-US" sz="2800" dirty="0"/>
              <a:t> </a:t>
            </a:r>
          </a:p>
          <a:p>
            <a:pPr marL="457200" indent="-457200">
              <a:lnSpc>
                <a:spcPct val="150000"/>
              </a:lnSpc>
              <a:buFont typeface="Arial" panose="020B0604020202020204" pitchFamily="34" charset="0"/>
              <a:buChar char="•"/>
            </a:pPr>
            <a:r>
              <a:rPr lang="en-US" sz="2800" dirty="0"/>
              <a:t>Local media, Chamber of Commerce, Volunteer Board</a:t>
            </a:r>
          </a:p>
        </p:txBody>
      </p:sp>
      <p:sp>
        <p:nvSpPr>
          <p:cNvPr id="7" name="Rectangle 6"/>
          <p:cNvSpPr/>
          <p:nvPr/>
        </p:nvSpPr>
        <p:spPr>
          <a:xfrm>
            <a:off x="381000" y="228600"/>
            <a:ext cx="82296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LCI Resources to Help</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Tree>
    <p:extLst>
      <p:ext uri="{BB962C8B-B14F-4D97-AF65-F5344CB8AC3E}">
        <p14:creationId xmlns:p14="http://schemas.microsoft.com/office/powerpoint/2010/main" val="464221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9</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7257" y="1766739"/>
            <a:ext cx="9144000" cy="1015663"/>
          </a:xfrm>
          <a:prstGeom prst="rect">
            <a:avLst/>
          </a:prstGeom>
        </p:spPr>
        <p:txBody>
          <a:bodyPr wrap="square">
            <a:spAutoFit/>
          </a:bodyPr>
          <a:lstStyle/>
          <a:p>
            <a:pPr algn="ctr"/>
            <a:r>
              <a:rPr lang="en-US" sz="3600" b="1" dirty="0">
                <a:effectLst>
                  <a:outerShdw blurRad="38100" dist="38100" dir="2700000" algn="tl">
                    <a:srgbClr val="000000">
                      <a:alpha val="43137"/>
                    </a:srgbClr>
                  </a:outerShdw>
                </a:effectLst>
              </a:rPr>
              <a:t>Major Pandemic-related Need</a:t>
            </a:r>
          </a:p>
          <a:p>
            <a:pPr algn="ctr"/>
            <a:endParaRPr lang="en-US" sz="2400" b="1" dirty="0"/>
          </a:p>
        </p:txBody>
      </p:sp>
      <p:sp>
        <p:nvSpPr>
          <p:cNvPr id="7" name="TextBox 6"/>
          <p:cNvSpPr txBox="1"/>
          <p:nvPr/>
        </p:nvSpPr>
        <p:spPr>
          <a:xfrm>
            <a:off x="396240" y="5029200"/>
            <a:ext cx="8382000" cy="954107"/>
          </a:xfrm>
          <a:prstGeom prst="rect">
            <a:avLst/>
          </a:prstGeom>
          <a:noFill/>
        </p:spPr>
        <p:txBody>
          <a:bodyPr wrap="square" rtlCol="0">
            <a:spAutoFit/>
          </a:bodyPr>
          <a:lstStyle/>
          <a:p>
            <a:pPr algn="ctr"/>
            <a:r>
              <a:rPr lang="en-US" sz="2800" dirty="0"/>
              <a:t>Some of our neighbors are having to choose between paying their bills, or feeding their families</a:t>
            </a:r>
            <a:endParaRPr lang="en-US" dirty="0"/>
          </a:p>
        </p:txBody>
      </p:sp>
      <p:sp>
        <p:nvSpPr>
          <p:cNvPr id="8" name="Rectangle 7"/>
          <p:cNvSpPr/>
          <p:nvPr/>
        </p:nvSpPr>
        <p:spPr>
          <a:xfrm>
            <a:off x="381000" y="228600"/>
            <a:ext cx="8229600" cy="830997"/>
          </a:xfrm>
          <a:prstGeom prst="rect">
            <a:avLst/>
          </a:prstGeom>
        </p:spPr>
        <p:txBody>
          <a:bodyPr wrap="square">
            <a:spAutoFit/>
          </a:bodyPr>
          <a:lstStyle/>
          <a:p>
            <a:r>
              <a:rPr lang="en-US" sz="4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Alleviating Hunger</a:t>
            </a:r>
          </a:p>
        </p:txBody>
      </p:sp>
      <p:pic>
        <p:nvPicPr>
          <p:cNvPr id="1026" name="Picture 2" descr="https://cdn2.webdamdb.com/1280_YG2yhOR9c555.jpg?154079199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0400" y="2286000"/>
            <a:ext cx="2842663" cy="284266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E4215777-B025-4C3C-8E7E-307A6100E760}"/>
              </a:ext>
            </a:extLst>
          </p:cNvPr>
          <p:cNvSpPr txBox="1"/>
          <p:nvPr/>
        </p:nvSpPr>
        <p:spPr>
          <a:xfrm>
            <a:off x="0" y="3048000"/>
            <a:ext cx="9129486" cy="1569660"/>
          </a:xfrm>
          <a:prstGeom prst="rect">
            <a:avLst/>
          </a:prstGeom>
          <a:noFill/>
        </p:spPr>
        <p:txBody>
          <a:bodyPr wrap="square" rtlCol="0">
            <a:spAutoFit/>
          </a:bodyPr>
          <a:lstStyle/>
          <a:p>
            <a:pPr algn="ctr"/>
            <a:r>
              <a:rPr lang="en-US" sz="9600" dirty="0">
                <a:solidFill>
                  <a:schemeClr val="accent1">
                    <a:lumMod val="20000"/>
                    <a:lumOff val="80000"/>
                  </a:schemeClr>
                </a:solidFill>
                <a:effectLst>
                  <a:outerShdw blurRad="38100" dist="38100" dir="2700000" algn="tl">
                    <a:srgbClr val="000000">
                      <a:alpha val="43137"/>
                    </a:srgbClr>
                  </a:outerShdw>
                </a:effectLst>
              </a:rPr>
              <a:t>Examples</a:t>
            </a:r>
            <a:endParaRPr lang="en-US" sz="413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18148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fontAlgn="base">
              <a:spcBef>
                <a:spcPct val="0"/>
              </a:spcBef>
              <a:spcAft>
                <a:spcPct val="0"/>
              </a:spcAft>
            </a:pPr>
            <a:fld id="{AC9345AA-F236-384F-9F42-A11ADC3D4BD0}" type="slidenum">
              <a:rPr lang="en-US">
                <a:solidFill>
                  <a:prstClr val="black">
                    <a:lumMod val="50000"/>
                    <a:lumOff val="50000"/>
                  </a:prstClr>
                </a:solidFill>
              </a:rPr>
              <a:pPr fontAlgn="base">
                <a:spcBef>
                  <a:spcPct val="0"/>
                </a:spcBef>
                <a:spcAft>
                  <a:spcPct val="0"/>
                </a:spcAft>
              </a:pPr>
              <a:t>10</a:t>
            </a:fld>
            <a:endParaRPr lang="en-US" dirty="0">
              <a:solidFill>
                <a:prstClr val="black">
                  <a:lumMod val="50000"/>
                  <a:lumOff val="50000"/>
                </a:prst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8473" y="2438400"/>
            <a:ext cx="3685586"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81000" y="2148750"/>
            <a:ext cx="4953000" cy="3170099"/>
          </a:xfrm>
          <a:prstGeom prst="rect">
            <a:avLst/>
          </a:prstGeom>
        </p:spPr>
        <p:txBody>
          <a:bodyPr wrap="square">
            <a:spAutoFit/>
          </a:bodyPr>
          <a:lstStyle/>
          <a:p>
            <a:r>
              <a:rPr lang="en-US" sz="3200" b="1" dirty="0">
                <a:effectLst>
                  <a:outerShdw blurRad="38100" dist="38100" dir="2700000" algn="tl">
                    <a:srgbClr val="000000">
                      <a:alpha val="43137"/>
                    </a:srgbClr>
                  </a:outerShdw>
                </a:effectLst>
              </a:rPr>
              <a:t>Develop Your Plan</a:t>
            </a:r>
          </a:p>
          <a:p>
            <a:pPr marL="342900" indent="-342900">
              <a:buFont typeface="Arial" panose="020B0604020202020204" pitchFamily="34" charset="0"/>
              <a:buChar char="•"/>
            </a:pPr>
            <a:r>
              <a:rPr lang="en-US" sz="2400" dirty="0"/>
              <a:t>Lions and Leos can feed our local communities. </a:t>
            </a:r>
          </a:p>
          <a:p>
            <a:pPr marL="342900" indent="-342900">
              <a:buFont typeface="Arial" panose="020B0604020202020204" pitchFamily="34" charset="0"/>
              <a:buChar char="•"/>
            </a:pPr>
            <a:r>
              <a:rPr lang="en-US" sz="2400" dirty="0"/>
              <a:t>Divide the tasks and match members with the tasks</a:t>
            </a:r>
          </a:p>
          <a:p>
            <a:pPr marL="342900" indent="-342900">
              <a:buFont typeface="Arial" panose="020B0604020202020204" pitchFamily="34" charset="0"/>
              <a:buChar char="•"/>
            </a:pPr>
            <a:r>
              <a:rPr lang="en-US" sz="2400" dirty="0"/>
              <a:t>Include promotional ideas and look at social media, as well as traditional forms of marketing</a:t>
            </a:r>
          </a:p>
        </p:txBody>
      </p:sp>
      <p:pic>
        <p:nvPicPr>
          <p:cNvPr id="7" name="Picture 3" descr="C:\Users\mroth\Desktop\Mark\Personal\Lions\logos\Lions Clubs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775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11</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81000" y="2028616"/>
            <a:ext cx="4419600" cy="2800767"/>
          </a:xfrm>
          <a:prstGeom prst="rect">
            <a:avLst/>
          </a:prstGeom>
        </p:spPr>
        <p:txBody>
          <a:bodyPr wrap="square">
            <a:spAutoFit/>
          </a:bodyPr>
          <a:lstStyle/>
          <a:p>
            <a:r>
              <a:rPr lang="en-US" sz="3200" b="1" dirty="0">
                <a:effectLst>
                  <a:outerShdw blurRad="38100" dist="38100" dir="2700000" algn="tl">
                    <a:srgbClr val="000000">
                      <a:alpha val="43137"/>
                    </a:srgbClr>
                  </a:outerShdw>
                </a:effectLst>
              </a:rPr>
              <a:t>Food Collection Initiative </a:t>
            </a:r>
          </a:p>
          <a:p>
            <a:pPr marL="457200" indent="-457200">
              <a:buFont typeface="Arial" panose="020B0604020202020204" pitchFamily="34" charset="0"/>
              <a:buChar char="•"/>
            </a:pPr>
            <a:r>
              <a:rPr lang="en-US" sz="2400" dirty="0"/>
              <a:t>Conduct a food collection drive</a:t>
            </a:r>
          </a:p>
          <a:p>
            <a:pPr marL="457200" indent="-457200">
              <a:buFont typeface="Arial" panose="020B0604020202020204" pitchFamily="34" charset="0"/>
              <a:buChar char="•"/>
            </a:pPr>
            <a:r>
              <a:rPr lang="en-US" sz="2400" dirty="0"/>
              <a:t>Consider taking on a part of an existing program – collecting, sorting, packing and delivery</a:t>
            </a:r>
          </a:p>
        </p:txBody>
      </p:sp>
      <p:pic>
        <p:nvPicPr>
          <p:cNvPr id="16386"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5479" y="2590800"/>
            <a:ext cx="3392415" cy="2118976"/>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F9AB643-6EA3-4D29-AF22-2DCADC6FE79E}"/>
              </a:ext>
            </a:extLst>
          </p:cNvPr>
          <p:cNvSpPr/>
          <p:nvPr/>
        </p:nvSpPr>
        <p:spPr>
          <a:xfrm>
            <a:off x="411414" y="4786690"/>
            <a:ext cx="8580185" cy="1261884"/>
          </a:xfrm>
          <a:prstGeom prst="rect">
            <a:avLst/>
          </a:prstGeom>
        </p:spPr>
        <p:txBody>
          <a:bodyPr wrap="square">
            <a:spAutoFit/>
          </a:bodyPr>
          <a:lstStyle/>
          <a:p>
            <a:endParaRPr lang="en-US" sz="2000" b="1" dirty="0"/>
          </a:p>
          <a:p>
            <a:r>
              <a:rPr lang="en-US" sz="3200" b="1" dirty="0">
                <a:effectLst>
                  <a:outerShdw blurRad="38100" dist="38100" dir="2700000" algn="tl">
                    <a:srgbClr val="000000">
                      <a:alpha val="43137"/>
                    </a:srgbClr>
                  </a:outerShdw>
                </a:effectLst>
              </a:rPr>
              <a:t>Explore Partnering with others</a:t>
            </a:r>
          </a:p>
          <a:p>
            <a:r>
              <a:rPr lang="en-US" sz="2400" dirty="0"/>
              <a:t>Local food banks and other public and private service organizations</a:t>
            </a:r>
          </a:p>
        </p:txBody>
      </p:sp>
    </p:spTree>
    <p:extLst>
      <p:ext uri="{BB962C8B-B14F-4D97-AF65-F5344CB8AC3E}">
        <p14:creationId xmlns:p14="http://schemas.microsoft.com/office/powerpoint/2010/main" val="1223572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12</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3400" y="1600200"/>
            <a:ext cx="8229600" cy="1754326"/>
          </a:xfrm>
          <a:prstGeom prst="rect">
            <a:avLst/>
          </a:prstGeom>
        </p:spPr>
        <p:txBody>
          <a:bodyPr wrap="square">
            <a:spAutoFit/>
          </a:bodyPr>
          <a:lstStyle/>
          <a:p>
            <a:r>
              <a:rPr lang="en-US" sz="3200" b="1" dirty="0">
                <a:effectLst>
                  <a:outerShdw blurRad="38100" dist="38100" dir="2700000" algn="tl">
                    <a:srgbClr val="000000">
                      <a:alpha val="43137"/>
                    </a:srgbClr>
                  </a:outerShdw>
                </a:effectLst>
              </a:rPr>
              <a:t>Direct Food Service</a:t>
            </a:r>
          </a:p>
          <a:p>
            <a:endParaRPr lang="en-US" sz="2000" dirty="0"/>
          </a:p>
          <a:p>
            <a:r>
              <a:rPr lang="en-US" sz="2800" dirty="0"/>
              <a:t>Your club can directly serve nutritious foods to hungry community members. </a:t>
            </a:r>
          </a:p>
        </p:txBody>
      </p:sp>
      <p:pic>
        <p:nvPicPr>
          <p:cNvPr id="13317" name="Picture 5"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3657600"/>
            <a:ext cx="4610100" cy="2305050"/>
          </a:xfrm>
          <a:prstGeom prst="rect">
            <a:avLst/>
          </a:prstGeom>
          <a:ln w="57150">
            <a:solidFill>
              <a:schemeClr val="accent1">
                <a:lumMod val="75000"/>
              </a:schemeClr>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780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13</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09600" y="1752600"/>
            <a:ext cx="8153400" cy="2185214"/>
          </a:xfrm>
          <a:prstGeom prst="rect">
            <a:avLst/>
          </a:prstGeom>
        </p:spPr>
        <p:txBody>
          <a:bodyPr wrap="square">
            <a:spAutoFit/>
          </a:bodyPr>
          <a:lstStyle/>
          <a:p>
            <a:r>
              <a:rPr lang="en-US" sz="3200" b="1" dirty="0">
                <a:effectLst>
                  <a:outerShdw blurRad="38100" dist="38100" dir="2700000" algn="tl">
                    <a:srgbClr val="000000">
                      <a:alpha val="43137"/>
                    </a:srgbClr>
                  </a:outerShdw>
                </a:effectLst>
              </a:rPr>
              <a:t>Children’s Nutritional Breakfast</a:t>
            </a:r>
          </a:p>
          <a:p>
            <a:endParaRPr lang="en-US" sz="2000" dirty="0"/>
          </a:p>
          <a:p>
            <a:r>
              <a:rPr lang="en-US" sz="2800" dirty="0"/>
              <a:t>Your club can pair an educational activity with a nutritious breakfast for elementary/primary school children. </a:t>
            </a:r>
          </a:p>
        </p:txBody>
      </p:sp>
      <p:pic>
        <p:nvPicPr>
          <p:cNvPr id="15366" name="Picture 6"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14700" y="3835906"/>
            <a:ext cx="2743200" cy="2049363"/>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770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14</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3400" y="2385774"/>
            <a:ext cx="4724400" cy="3108543"/>
          </a:xfrm>
          <a:prstGeom prst="rect">
            <a:avLst/>
          </a:prstGeom>
        </p:spPr>
        <p:txBody>
          <a:bodyPr wrap="square">
            <a:spAutoFit/>
          </a:bodyPr>
          <a:lstStyle/>
          <a:p>
            <a:r>
              <a:rPr lang="en-US" sz="2800" dirty="0"/>
              <a:t>Twenty-two million children receive free or reduced-cost lunches during the school year, but during the summer months, only 3.9 million continue to have access to those subsidized meals.</a:t>
            </a:r>
          </a:p>
        </p:txBody>
      </p:sp>
      <p:pic>
        <p:nvPicPr>
          <p:cNvPr id="8194"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7593" y="2517864"/>
            <a:ext cx="2869424" cy="3108543"/>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3400" y="1524000"/>
            <a:ext cx="6553200" cy="861774"/>
          </a:xfrm>
          <a:prstGeom prst="rect">
            <a:avLst/>
          </a:prstGeom>
          <a:noFill/>
        </p:spPr>
        <p:txBody>
          <a:bodyPr wrap="square" rtlCol="0">
            <a:spAutoFit/>
          </a:bodyPr>
          <a:lstStyle/>
          <a:p>
            <a:r>
              <a:rPr lang="en-US" sz="3200" b="1" dirty="0">
                <a:effectLst>
                  <a:outerShdw blurRad="38100" dist="38100" dir="2700000" algn="tl">
                    <a:srgbClr val="000000">
                      <a:alpha val="43137"/>
                    </a:srgbClr>
                  </a:outerShdw>
                </a:effectLst>
              </a:rPr>
              <a:t>Summer Child Nutrition Program</a:t>
            </a:r>
          </a:p>
          <a:p>
            <a:endParaRPr lang="en-US" dirty="0"/>
          </a:p>
        </p:txBody>
      </p:sp>
    </p:spTree>
    <p:extLst>
      <p:ext uri="{BB962C8B-B14F-4D97-AF65-F5344CB8AC3E}">
        <p14:creationId xmlns:p14="http://schemas.microsoft.com/office/powerpoint/2010/main" val="2733920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15</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572000" y="1905000"/>
            <a:ext cx="4191000" cy="4038600"/>
          </a:xfrm>
          <a:prstGeom prst="rect">
            <a:avLst/>
          </a:prstGeom>
        </p:spPr>
        <p:txBody>
          <a:bodyPr wrap="square">
            <a:spAutoFit/>
          </a:bodyPr>
          <a:lstStyle/>
          <a:p>
            <a:pPr algn="r"/>
            <a:r>
              <a:rPr lang="en-US" sz="3200" b="1" dirty="0">
                <a:effectLst>
                  <a:outerShdw blurRad="38100" dist="38100" dir="2700000" algn="tl">
                    <a:srgbClr val="000000">
                      <a:alpha val="43137"/>
                    </a:srgbClr>
                  </a:outerShdw>
                </a:effectLst>
              </a:rPr>
              <a:t>Mobile Pantry Program</a:t>
            </a:r>
          </a:p>
          <a:p>
            <a:endParaRPr lang="en-US" sz="2000" dirty="0"/>
          </a:p>
          <a:p>
            <a:r>
              <a:rPr lang="en-US" sz="2800" dirty="0"/>
              <a:t>Fast and flexible, a Mobile Pantry Program can serve many of the highest-need households — including families in significantly underserved or hard-to-reach areas. </a:t>
            </a:r>
          </a:p>
        </p:txBody>
      </p:sp>
      <p:pic>
        <p:nvPicPr>
          <p:cNvPr id="9218"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 y="2743200"/>
            <a:ext cx="3549752" cy="2362200"/>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090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16</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33800" y="1828800"/>
            <a:ext cx="5029200" cy="3046988"/>
          </a:xfrm>
          <a:prstGeom prst="rect">
            <a:avLst/>
          </a:prstGeom>
        </p:spPr>
        <p:txBody>
          <a:bodyPr wrap="square">
            <a:spAutoFit/>
          </a:bodyPr>
          <a:lstStyle/>
          <a:p>
            <a:pPr algn="r"/>
            <a:r>
              <a:rPr lang="en-US" sz="3200" b="1" dirty="0">
                <a:effectLst>
                  <a:outerShdw blurRad="38100" dist="38100" dir="2700000" algn="tl">
                    <a:srgbClr val="000000">
                      <a:alpha val="43137"/>
                    </a:srgbClr>
                  </a:outerShdw>
                </a:effectLst>
              </a:rPr>
              <a:t>Grocery Program for Seniors</a:t>
            </a:r>
          </a:p>
          <a:p>
            <a:endParaRPr lang="en-US" sz="2000" b="1" dirty="0"/>
          </a:p>
          <a:p>
            <a:r>
              <a:rPr lang="en-US" sz="2800" dirty="0"/>
              <a:t>Many Seniors are forced to make the tough choice between buying food and medicine, and others struggle to prepare foods as they once did.</a:t>
            </a:r>
          </a:p>
        </p:txBody>
      </p:sp>
      <p:pic>
        <p:nvPicPr>
          <p:cNvPr id="7172" name="Picture 4"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300" y="2362200"/>
            <a:ext cx="2857500" cy="2857500"/>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193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17</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09600" y="1524000"/>
            <a:ext cx="8153400" cy="4832092"/>
          </a:xfrm>
          <a:prstGeom prst="rect">
            <a:avLst/>
          </a:prstGeom>
        </p:spPr>
        <p:txBody>
          <a:bodyPr wrap="square">
            <a:spAutoFit/>
          </a:bodyPr>
          <a:lstStyle/>
          <a:p>
            <a:r>
              <a:rPr lang="en-US" sz="3200" b="1" dirty="0">
                <a:effectLst>
                  <a:outerShdw blurRad="38100" dist="38100" dir="2700000" algn="tl">
                    <a:srgbClr val="000000">
                      <a:alpha val="43137"/>
                    </a:srgbClr>
                  </a:outerShdw>
                </a:effectLst>
              </a:rPr>
              <a:t>Disaster Food Assistance</a:t>
            </a:r>
          </a:p>
          <a:p>
            <a:endParaRPr lang="en-US" sz="2000" dirty="0"/>
          </a:p>
          <a:p>
            <a:r>
              <a:rPr lang="en-US" sz="2800" dirty="0"/>
              <a:t>When disaster strikes, local food banks kick into high gear, providing emergency food and disaster-relief supplies to families and households virtually anywhere in America. </a:t>
            </a:r>
          </a:p>
          <a:p>
            <a:endParaRPr lang="en-US" sz="6600" dirty="0"/>
          </a:p>
          <a:p>
            <a:endParaRPr lang="en-US" sz="5400" dirty="0"/>
          </a:p>
          <a:p>
            <a:pPr algn="ctr"/>
            <a:r>
              <a:rPr lang="en-US" sz="2400" dirty="0"/>
              <a:t>Learn how your club can partner </a:t>
            </a:r>
            <a:r>
              <a:rPr lang="en-US" sz="2400" b="1" dirty="0">
                <a:solidFill>
                  <a:srgbClr val="00539A"/>
                </a:solidFill>
                <a:effectLst>
                  <a:outerShdw blurRad="38100" dist="38100" dir="2700000" algn="tl">
                    <a:srgbClr val="000000">
                      <a:alpha val="43137"/>
                    </a:srgbClr>
                  </a:outerShdw>
                </a:effectLst>
              </a:rPr>
              <a:t>before</a:t>
            </a:r>
            <a:r>
              <a:rPr lang="en-US" sz="2400" dirty="0">
                <a:solidFill>
                  <a:srgbClr val="00539A"/>
                </a:solidFill>
                <a:effectLst>
                  <a:outerShdw blurRad="38100" dist="38100" dir="2700000" algn="tl">
                    <a:srgbClr val="000000">
                      <a:alpha val="43137"/>
                    </a:srgbClr>
                  </a:outerShdw>
                </a:effectLst>
              </a:rPr>
              <a:t> </a:t>
            </a:r>
            <a:r>
              <a:rPr lang="en-US" sz="2400" dirty="0"/>
              <a:t>the disaster strikes.</a:t>
            </a:r>
          </a:p>
        </p:txBody>
      </p:sp>
      <p:pic>
        <p:nvPicPr>
          <p:cNvPr id="24580" name="A3B9A9A0-E523-4E2E-83CB-C53D87F4F3F8" descr="A3B9A9A0-E523-4E2E-83CB-C53D87F4F3F8"/>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1824" r="19018"/>
          <a:stretch/>
        </p:blipFill>
        <p:spPr bwMode="auto">
          <a:xfrm>
            <a:off x="3048000" y="4012546"/>
            <a:ext cx="3124200" cy="1695628"/>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965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18</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04800" y="1480960"/>
            <a:ext cx="8458200" cy="1754326"/>
          </a:xfrm>
          <a:prstGeom prst="rect">
            <a:avLst/>
          </a:prstGeom>
          <a:noFill/>
        </p:spPr>
        <p:txBody>
          <a:bodyPr wrap="square" rtlCol="0">
            <a:spAutoFit/>
          </a:bodyPr>
          <a:lstStyle/>
          <a:p>
            <a:r>
              <a:rPr lang="en-US" sz="3200" b="1" dirty="0">
                <a:effectLst>
                  <a:outerShdw blurRad="38100" dist="38100" dir="2700000" algn="tl">
                    <a:srgbClr val="000000">
                      <a:alpha val="43137"/>
                    </a:srgbClr>
                  </a:outerShdw>
                </a:effectLst>
              </a:rPr>
              <a:t>Host a Meal Packing Event</a:t>
            </a:r>
          </a:p>
          <a:p>
            <a:endParaRPr lang="en-US" sz="2000" dirty="0"/>
          </a:p>
          <a:p>
            <a:r>
              <a:rPr lang="en-US" sz="2800" dirty="0"/>
              <a:t>Plan an interactive meal packaging event with your workplace, civic club, faith community or school.</a:t>
            </a:r>
          </a:p>
        </p:txBody>
      </p:sp>
      <p:pic>
        <p:nvPicPr>
          <p:cNvPr id="11266" name="Picture 2"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5849"/>
          <a:stretch/>
        </p:blipFill>
        <p:spPr bwMode="auto">
          <a:xfrm>
            <a:off x="4060826" y="3644334"/>
            <a:ext cx="4702174" cy="1816100"/>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95273" y="3429000"/>
            <a:ext cx="3630611" cy="2246769"/>
          </a:xfrm>
          <a:prstGeom prst="rect">
            <a:avLst/>
          </a:prstGeom>
          <a:noFill/>
        </p:spPr>
        <p:txBody>
          <a:bodyPr wrap="square" rtlCol="0">
            <a:spAutoFit/>
          </a:bodyPr>
          <a:lstStyle/>
          <a:p>
            <a:r>
              <a:rPr lang="en-US" sz="2800" dirty="0"/>
              <a:t>A group of 40-50 volunteers can package more than 10,000 meals in just a couple of hours. </a:t>
            </a:r>
          </a:p>
        </p:txBody>
      </p:sp>
      <p:sp>
        <p:nvSpPr>
          <p:cNvPr id="4" name="TextBox 3"/>
          <p:cNvSpPr txBox="1"/>
          <p:nvPr/>
        </p:nvSpPr>
        <p:spPr>
          <a:xfrm>
            <a:off x="304799" y="5831582"/>
            <a:ext cx="7391399" cy="523220"/>
          </a:xfrm>
          <a:prstGeom prst="rect">
            <a:avLst/>
          </a:prstGeom>
          <a:noFill/>
        </p:spPr>
        <p:txBody>
          <a:bodyPr wrap="square" rtlCol="0">
            <a:spAutoFit/>
          </a:bodyPr>
          <a:lstStyle/>
          <a:p>
            <a:r>
              <a:rPr lang="en-US" sz="2800" dirty="0"/>
              <a:t>Start planning your event today.</a:t>
            </a:r>
            <a:endParaRPr lang="en-US" dirty="0"/>
          </a:p>
        </p:txBody>
      </p:sp>
    </p:spTree>
    <p:extLst>
      <p:ext uri="{BB962C8B-B14F-4D97-AF65-F5344CB8AC3E}">
        <p14:creationId xmlns:p14="http://schemas.microsoft.com/office/powerpoint/2010/main" val="4283759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19</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7200" y="1480960"/>
            <a:ext cx="8305800" cy="3046988"/>
          </a:xfrm>
          <a:prstGeom prst="rect">
            <a:avLst/>
          </a:prstGeom>
        </p:spPr>
        <p:txBody>
          <a:bodyPr wrap="square">
            <a:spAutoFit/>
          </a:bodyPr>
          <a:lstStyle/>
          <a:p>
            <a:r>
              <a:rPr lang="en-US" sz="3200" b="1" dirty="0">
                <a:effectLst>
                  <a:outerShdw blurRad="38100" dist="38100" dir="2700000" algn="tl">
                    <a:srgbClr val="000000">
                      <a:alpha val="43137"/>
                    </a:srgbClr>
                  </a:outerShdw>
                </a:effectLst>
              </a:rPr>
              <a:t>Engage Your Workplace</a:t>
            </a:r>
          </a:p>
          <a:p>
            <a:endParaRPr lang="en-US" sz="1600" dirty="0"/>
          </a:p>
          <a:p>
            <a:r>
              <a:rPr lang="en-US" sz="2800" dirty="0"/>
              <a:t>Lions can engage corporate partners and their employees in our mission to end hunger.  Many Lions Clubs work with companies to help them reach their employee engagement goals as we serve those in need around the world. </a:t>
            </a:r>
          </a:p>
        </p:txBody>
      </p:sp>
      <p:pic>
        <p:nvPicPr>
          <p:cNvPr id="10242" name="Picture 2" descr="AGC MA Day of Service 2016"/>
          <p:cNvPicPr>
            <a:picLocks noChangeAspect="1" noChangeArrowheads="1"/>
          </p:cNvPicPr>
          <p:nvPr/>
        </p:nvPicPr>
        <p:blipFill rotWithShape="1">
          <a:blip r:embed="rId4">
            <a:extLst>
              <a:ext uri="{28A0092B-C50C-407E-A947-70E740481C1C}">
                <a14:useLocalDpi xmlns:a14="http://schemas.microsoft.com/office/drawing/2010/main" val="0"/>
              </a:ext>
            </a:extLst>
          </a:blip>
          <a:srcRect t="38283" b="13039"/>
          <a:stretch/>
        </p:blipFill>
        <p:spPr bwMode="auto">
          <a:xfrm>
            <a:off x="1981200" y="4648200"/>
            <a:ext cx="5029200" cy="1349503"/>
          </a:xfrm>
          <a:prstGeom prst="rect">
            <a:avLst/>
          </a:prstGeom>
          <a:ln w="57150">
            <a:solidFill>
              <a:schemeClr val="accent1">
                <a:lumMod val="75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02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20</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57200" y="1662117"/>
            <a:ext cx="4953000" cy="3908762"/>
          </a:xfrm>
          <a:prstGeom prst="rect">
            <a:avLst/>
          </a:prstGeom>
        </p:spPr>
        <p:txBody>
          <a:bodyPr wrap="square">
            <a:spAutoFit/>
          </a:bodyPr>
          <a:lstStyle/>
          <a:p>
            <a:r>
              <a:rPr lang="en-US" sz="3200" b="1" dirty="0">
                <a:effectLst>
                  <a:outerShdw blurRad="38100" dist="38100" dir="2700000" algn="tl">
                    <a:srgbClr val="000000">
                      <a:alpha val="43137"/>
                    </a:srgbClr>
                  </a:outerShdw>
                </a:effectLst>
              </a:rPr>
              <a:t>Champion the Cause</a:t>
            </a:r>
          </a:p>
          <a:p>
            <a:endParaRPr lang="en-US" sz="1600" dirty="0"/>
          </a:p>
          <a:p>
            <a:r>
              <a:rPr lang="en-US" sz="2800" dirty="0"/>
              <a:t>Advocacy is a vital activity in which our members can actively engage.  Effective advocacy can engage and empower people toward changing laws, policies, systems and attitudes to end hunger. </a:t>
            </a:r>
          </a:p>
        </p:txBody>
      </p:sp>
      <p:sp>
        <p:nvSpPr>
          <p:cNvPr id="3" name="TextBox 2"/>
          <p:cNvSpPr txBox="1"/>
          <p:nvPr/>
        </p:nvSpPr>
        <p:spPr>
          <a:xfrm>
            <a:off x="457200" y="5573337"/>
            <a:ext cx="8354531" cy="800219"/>
          </a:xfrm>
          <a:prstGeom prst="rect">
            <a:avLst/>
          </a:prstGeom>
          <a:noFill/>
        </p:spPr>
        <p:txBody>
          <a:bodyPr wrap="none" rtlCol="0">
            <a:spAutoFit/>
          </a:bodyPr>
          <a:lstStyle/>
          <a:p>
            <a:r>
              <a:rPr lang="en-US" sz="2800" dirty="0"/>
              <a:t>Identify ways for your members to become a advocates!</a:t>
            </a:r>
          </a:p>
          <a:p>
            <a:endParaRPr lang="en-US" dirty="0"/>
          </a:p>
        </p:txBody>
      </p:sp>
      <p:pic>
        <p:nvPicPr>
          <p:cNvPr id="6" name="Picture 5" descr="Related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15000" y="2647483"/>
            <a:ext cx="2909335" cy="2118995"/>
          </a:xfrm>
          <a:prstGeom prst="rect">
            <a:avLst/>
          </a:prstGeom>
          <a:ln w="57150" cap="flat" cmpd="sng" algn="ctr">
            <a:solidFill>
              <a:srgbClr val="4F81BD">
                <a:lumMod val="75000"/>
              </a:srgbClr>
            </a:solidFill>
            <a:prstDash val="solid"/>
            <a:miter lim="800000"/>
            <a:headEnd type="none" w="med" len="med"/>
            <a:tailEnd type="none" w="med" len="med"/>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75017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21</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Related image"/>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1054100" y="1905000"/>
            <a:ext cx="7086600" cy="4343400"/>
          </a:xfrm>
          <a:prstGeom prst="rect">
            <a:avLst/>
          </a:prstGeom>
          <a:noFill/>
          <a:ln>
            <a:noFill/>
          </a:ln>
        </p:spPr>
      </p:pic>
      <p:sp>
        <p:nvSpPr>
          <p:cNvPr id="2" name="Rectangle 1"/>
          <p:cNvSpPr/>
          <p:nvPr/>
        </p:nvSpPr>
        <p:spPr>
          <a:xfrm>
            <a:off x="307975" y="1600200"/>
            <a:ext cx="8353425" cy="4462760"/>
          </a:xfrm>
          <a:prstGeom prst="rect">
            <a:avLst/>
          </a:prstGeom>
        </p:spPr>
        <p:txBody>
          <a:bodyPr wrap="square">
            <a:spAutoFit/>
          </a:bodyPr>
          <a:lstStyle/>
          <a:p>
            <a:r>
              <a:rPr lang="en-US" sz="3200" b="1" dirty="0">
                <a:effectLst>
                  <a:outerShdw blurRad="38100" dist="38100" dir="2700000" algn="tl">
                    <a:srgbClr val="000000">
                      <a:alpha val="43137"/>
                    </a:srgbClr>
                  </a:outerShdw>
                </a:effectLst>
              </a:rPr>
              <a:t>Volunteer</a:t>
            </a:r>
            <a:endParaRPr lang="en-US" sz="2800" b="1" dirty="0">
              <a:effectLst>
                <a:outerShdw blurRad="38100" dist="38100" dir="2700000" algn="tl">
                  <a:srgbClr val="000000">
                    <a:alpha val="43137"/>
                  </a:srgbClr>
                </a:outerShdw>
              </a:effectLst>
            </a:endParaRPr>
          </a:p>
          <a:p>
            <a:endParaRPr lang="en-US" sz="2000" dirty="0"/>
          </a:p>
          <a:p>
            <a:r>
              <a:rPr lang="en-US" sz="2800" dirty="0"/>
              <a:t>Volunteers are an essential resource to help realize the vision of a world without hunger.  </a:t>
            </a:r>
          </a:p>
          <a:p>
            <a:endParaRPr lang="en-US" sz="2000" dirty="0"/>
          </a:p>
          <a:p>
            <a:r>
              <a:rPr lang="en-US" sz="2800" dirty="0"/>
              <a:t>Your Lions can join local organizations not only to package meals, but to support warehouse operations and assist with delivery and administrative duties.  </a:t>
            </a:r>
          </a:p>
          <a:p>
            <a:endParaRPr lang="en-US" sz="1600" dirty="0"/>
          </a:p>
          <a:p>
            <a:r>
              <a:rPr lang="en-US" sz="2800" dirty="0"/>
              <a:t>Identify agencies near you and find out how you can get involved and help to end hunger in your community.</a:t>
            </a:r>
          </a:p>
        </p:txBody>
      </p:sp>
      <p:sp>
        <p:nvSpPr>
          <p:cNvPr id="3" name="AutoShape 2" descr="Image result for united w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732596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schemeClr val="tx1"/>
                </a:solidFill>
              </a:rPr>
              <a:t>22</a:t>
            </a:fld>
            <a:endParaRPr lang="en-US" dirty="0">
              <a:solidFill>
                <a:schemeClr val="tx1"/>
              </a:solidFill>
            </a:endParaRPr>
          </a:p>
        </p:txBody>
      </p:sp>
      <p:sp>
        <p:nvSpPr>
          <p:cNvPr id="5" name="Content Placeholder 4"/>
          <p:cNvSpPr>
            <a:spLocks noGrp="1"/>
          </p:cNvSpPr>
          <p:nvPr>
            <p:ph idx="1"/>
          </p:nvPr>
        </p:nvSpPr>
        <p:spPr>
          <a:xfrm>
            <a:off x="3341062" y="2209800"/>
            <a:ext cx="5321157" cy="2895600"/>
          </a:xfrm>
        </p:spPr>
        <p:txBody>
          <a:bodyPr>
            <a:normAutofit/>
          </a:bodyPr>
          <a:lstStyle/>
          <a:p>
            <a:pPr marL="0" indent="0" algn="ctr">
              <a:buNone/>
            </a:pPr>
            <a:r>
              <a:rPr lang="en-US" sz="4400" b="1" i="1" dirty="0"/>
              <a:t>“</a:t>
            </a:r>
            <a:r>
              <a:rPr lang="en-US" sz="4400" b="1" i="1" dirty="0">
                <a:effectLst>
                  <a:outerShdw blurRad="38100" dist="38100" dir="2700000" algn="tl">
                    <a:srgbClr val="000000">
                      <a:alpha val="43137"/>
                    </a:srgbClr>
                  </a:outerShdw>
                </a:effectLst>
              </a:rPr>
              <a:t>If you can’t feed a hundred people, then feed just one.</a:t>
            </a:r>
            <a:r>
              <a:rPr lang="en-US" sz="4400" b="1" i="1" dirty="0"/>
              <a:t>”</a:t>
            </a:r>
            <a:endParaRPr lang="en-US" sz="4400" dirty="0"/>
          </a:p>
          <a:p>
            <a:pPr marL="0" indent="0" algn="ctr">
              <a:buNone/>
            </a:pPr>
            <a:r>
              <a:rPr lang="en-US" sz="3800" dirty="0"/>
              <a:t> - </a:t>
            </a:r>
            <a:r>
              <a:rPr lang="en-US" sz="3000" dirty="0"/>
              <a:t>Mother Teresa</a:t>
            </a:r>
            <a:endParaRPr lang="en-US" sz="3800" dirty="0"/>
          </a:p>
        </p:txBody>
      </p:sp>
      <p:pic>
        <p:nvPicPr>
          <p:cNvPr id="21506" name="Picture 2" descr="Mother Teresa. A file 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642" y="304799"/>
            <a:ext cx="2654157" cy="3821987"/>
          </a:xfrm>
          <a:prstGeom prst="rect">
            <a:avLst/>
          </a:prstGeom>
          <a:ln w="57150">
            <a:solidFill>
              <a:srgbClr val="C0000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908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23</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2927" y="1752600"/>
            <a:ext cx="8147673" cy="1384995"/>
          </a:xfrm>
          <a:prstGeom prst="rect">
            <a:avLst/>
          </a:prstGeom>
          <a:noFill/>
        </p:spPr>
        <p:txBody>
          <a:bodyPr wrap="square" rtlCol="0">
            <a:spAutoFit/>
          </a:bodyPr>
          <a:lstStyle/>
          <a:p>
            <a:r>
              <a:rPr lang="en-US" sz="2800" dirty="0">
                <a:solidFill>
                  <a:srgbClr val="002060"/>
                </a:solidFill>
                <a:effectLst>
                  <a:outerShdw blurRad="38100" dist="38100" dir="2700000" algn="tl">
                    <a:srgbClr val="000000">
                      <a:alpha val="43137"/>
                    </a:srgbClr>
                  </a:outerShdw>
                </a:effectLst>
              </a:rPr>
              <a:t>Service is what Lions do.  If our members and our clubs are not serving the needs in our communities, then we have nothing to offer prospects in membership.</a:t>
            </a:r>
          </a:p>
        </p:txBody>
      </p:sp>
      <p:sp>
        <p:nvSpPr>
          <p:cNvPr id="6" name="Rectangle 5"/>
          <p:cNvSpPr/>
          <p:nvPr/>
        </p:nvSpPr>
        <p:spPr>
          <a:xfrm>
            <a:off x="381000" y="228600"/>
            <a:ext cx="8229600" cy="830997"/>
          </a:xfrm>
          <a:prstGeom prst="rect">
            <a:avLst/>
          </a:prstGeom>
        </p:spPr>
        <p:txBody>
          <a:bodyPr wrap="square">
            <a:spAutoFit/>
          </a:bodyPr>
          <a:lstStyle/>
          <a:p>
            <a:r>
              <a:rPr lang="en-US" sz="4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Closing Thought</a:t>
            </a:r>
          </a:p>
        </p:txBody>
      </p:sp>
      <p:pic>
        <p:nvPicPr>
          <p:cNvPr id="7" name="Picture 6" descr="Service Opportunities | Lions Club of Denver">
            <a:extLst>
              <a:ext uri="{FF2B5EF4-FFF2-40B4-BE49-F238E27FC236}">
                <a16:creationId xmlns:a16="http://schemas.microsoft.com/office/drawing/2014/main" id="{4A7CED00-F1A9-461A-A472-00A45E4838D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371056" y="3454290"/>
            <a:ext cx="2401888" cy="2305367"/>
          </a:xfrm>
          <a:prstGeom prst="ellipse">
            <a:avLst/>
          </a:prstGeom>
          <a:ln w="12700" cap="rnd">
            <a:solidFill>
              <a:srgbClr val="FFCC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120873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pPr fontAlgn="base">
              <a:spcBef>
                <a:spcPct val="0"/>
              </a:spcBef>
              <a:spcAft>
                <a:spcPct val="0"/>
              </a:spcAft>
            </a:pPr>
            <a:fld id="{345397C3-0AF4-4CB8-9EFB-9D18150E9527}" type="slidenum">
              <a:rPr lang="en-US" smtClean="0">
                <a:solidFill>
                  <a:prstClr val="black">
                    <a:lumMod val="50000"/>
                    <a:lumOff val="50000"/>
                  </a:prstClr>
                </a:solidFill>
              </a:rPr>
              <a:t>24</a:t>
            </a:fld>
            <a:endParaRPr lang="en-US" dirty="0">
              <a:solidFill>
                <a:prstClr val="black">
                  <a:lumMod val="50000"/>
                  <a:lumOff val="50000"/>
                </a:prstClr>
              </a:solidFill>
            </a:endParaRPr>
          </a:p>
        </p:txBody>
      </p:sp>
      <p:pic>
        <p:nvPicPr>
          <p:cNvPr id="9"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9000" y="-1"/>
            <a:ext cx="1524000" cy="144286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381000" y="228600"/>
            <a:ext cx="8229600" cy="830997"/>
          </a:xfrm>
          <a:prstGeom prst="rect">
            <a:avLst/>
          </a:prstGeom>
        </p:spPr>
        <p:txBody>
          <a:bodyPr wrap="square">
            <a:spAutoFit/>
          </a:bodyPr>
          <a:lstStyle/>
          <a:p>
            <a:r>
              <a:rPr lang="en-US" sz="48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rPr>
              <a:t>Objectives Met?</a:t>
            </a:r>
            <a:endParaRPr lang="en-US" sz="3600" b="1" spc="50" dirty="0">
              <a:ln w="12700" cmpd="sng">
                <a:solidFill>
                  <a:schemeClr val="tx1">
                    <a:lumMod val="95000"/>
                    <a:lumOff val="5000"/>
                  </a:schemeClr>
                </a:solidFill>
                <a:prstDash val="solid"/>
              </a:ln>
              <a:solidFill>
                <a:schemeClr val="accent6">
                  <a:tint val="1000"/>
                </a:schemeClr>
              </a:solidFill>
              <a:effectLst>
                <a:glow rad="53100">
                  <a:schemeClr val="accent6">
                    <a:satMod val="180000"/>
                    <a:alpha val="30000"/>
                  </a:schemeClr>
                </a:glow>
              </a:effectLst>
            </a:endParaRPr>
          </a:p>
        </p:txBody>
      </p:sp>
      <p:sp>
        <p:nvSpPr>
          <p:cNvPr id="5" name="Content Placeholder 6"/>
          <p:cNvSpPr>
            <a:spLocks noGrp="1"/>
          </p:cNvSpPr>
          <p:nvPr>
            <p:ph idx="1"/>
          </p:nvPr>
        </p:nvSpPr>
        <p:spPr>
          <a:xfrm>
            <a:off x="228600" y="1828800"/>
            <a:ext cx="8763000" cy="3733800"/>
          </a:xfrm>
        </p:spPr>
        <p:txBody>
          <a:bodyPr>
            <a:normAutofit fontScale="77500" lnSpcReduction="20000"/>
          </a:bodyPr>
          <a:lstStyle/>
          <a:p>
            <a:pPr marL="0" indent="0">
              <a:buNone/>
            </a:pPr>
            <a:r>
              <a:rPr lang="en-US" b="1" dirty="0">
                <a:effectLst>
                  <a:outerShdw blurRad="38100" dist="38100" dir="2700000" algn="tl">
                    <a:srgbClr val="000000">
                      <a:alpha val="43137"/>
                    </a:srgbClr>
                  </a:outerShdw>
                </a:effectLst>
              </a:rPr>
              <a:t>One</a:t>
            </a:r>
            <a:endParaRPr lang="en-US" sz="3600" b="1" dirty="0">
              <a:effectLst>
                <a:outerShdw blurRad="38100" dist="38100" dir="2700000" algn="tl">
                  <a:srgbClr val="000000">
                    <a:alpha val="43137"/>
                  </a:srgbClr>
                </a:outerShdw>
              </a:effectLst>
            </a:endParaRPr>
          </a:p>
          <a:p>
            <a:pPr>
              <a:buFont typeface="Arial" panose="020B0604020202020204" pitchFamily="34" charset="0"/>
              <a:buChar char="•"/>
            </a:pPr>
            <a:r>
              <a:rPr lang="en-US" sz="2800" dirty="0"/>
              <a:t>Now you know that Lions Clubs everywhere are serving and keeping their members engaged, despite the Pandemic</a:t>
            </a:r>
          </a:p>
          <a:p>
            <a:pPr marL="0" indent="0">
              <a:buNone/>
            </a:pPr>
            <a:endParaRPr lang="en-US" sz="2800" dirty="0"/>
          </a:p>
          <a:p>
            <a:pPr marL="0" indent="0">
              <a:buNone/>
            </a:pPr>
            <a:r>
              <a:rPr lang="en-US" b="1" dirty="0">
                <a:effectLst>
                  <a:outerShdw blurRad="38100" dist="38100" dir="2700000" algn="tl">
                    <a:srgbClr val="000000">
                      <a:alpha val="43137"/>
                    </a:srgbClr>
                  </a:outerShdw>
                </a:effectLst>
              </a:rPr>
              <a:t>Two</a:t>
            </a:r>
            <a:endParaRPr lang="en-US" sz="3600" b="1" dirty="0">
              <a:effectLst>
                <a:outerShdw blurRad="38100" dist="38100" dir="2700000" algn="tl">
                  <a:srgbClr val="000000">
                    <a:alpha val="43137"/>
                  </a:srgbClr>
                </a:outerShdw>
              </a:effectLst>
            </a:endParaRPr>
          </a:p>
          <a:p>
            <a:r>
              <a:rPr lang="en-US" sz="2800" dirty="0"/>
              <a:t>You have some tools to you identify service opportunities for your Club</a:t>
            </a:r>
          </a:p>
          <a:p>
            <a:pPr marL="0" indent="0">
              <a:buNone/>
            </a:pPr>
            <a:endParaRPr lang="en-US" sz="2800" dirty="0"/>
          </a:p>
          <a:p>
            <a:pPr marL="0" indent="0">
              <a:buNone/>
            </a:pPr>
            <a:r>
              <a:rPr lang="en-US" b="1" dirty="0">
                <a:effectLst>
                  <a:outerShdw blurRad="38100" dist="38100" dir="2700000" algn="tl">
                    <a:srgbClr val="000000">
                      <a:alpha val="43137"/>
                    </a:srgbClr>
                  </a:outerShdw>
                </a:effectLst>
              </a:rPr>
              <a:t>Three</a:t>
            </a:r>
            <a:endParaRPr lang="en-US" sz="3600" b="1" dirty="0">
              <a:effectLst>
                <a:outerShdw blurRad="38100" dist="38100" dir="2700000" algn="tl">
                  <a:srgbClr val="000000">
                    <a:alpha val="43137"/>
                  </a:srgbClr>
                </a:outerShdw>
              </a:effectLst>
            </a:endParaRPr>
          </a:p>
          <a:p>
            <a:r>
              <a:rPr lang="en-US" sz="2800" dirty="0"/>
              <a:t>You can select a right service project appropriate for each member of your Club</a:t>
            </a:r>
          </a:p>
          <a:p>
            <a:endParaRPr lang="en-US" sz="2800" dirty="0"/>
          </a:p>
        </p:txBody>
      </p:sp>
    </p:spTree>
    <p:extLst>
      <p:ext uri="{BB962C8B-B14F-4D97-AF65-F5344CB8AC3E}">
        <p14:creationId xmlns:p14="http://schemas.microsoft.com/office/powerpoint/2010/main" val="26961000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mroth\Desktop\Mark\Personal\Lions\logos\Lions Clubs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1" y="5105400"/>
            <a:ext cx="1287762" cy="12192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301433" y="2743199"/>
            <a:ext cx="5044074" cy="1446550"/>
          </a:xfrm>
          <a:prstGeom prst="rect">
            <a:avLst/>
          </a:prstGeom>
          <a:noFill/>
        </p:spPr>
        <p:txBody>
          <a:bodyPr wrap="none" rtlCol="0">
            <a:spAutoFit/>
          </a:bodyPr>
          <a:lstStyle/>
          <a:p>
            <a:pPr algn="ctr"/>
            <a:r>
              <a:rPr lang="en-US" sz="8800" b="1" dirty="0">
                <a:solidFill>
                  <a:srgbClr val="0070C0"/>
                </a:solidFill>
                <a:effectLst>
                  <a:outerShdw blurRad="38100" dist="38100" dir="2700000" algn="tl">
                    <a:srgbClr val="000000">
                      <a:alpha val="43137"/>
                    </a:srgbClr>
                  </a:outerShdw>
                </a:effectLst>
              </a:rPr>
              <a:t>Thank you</a:t>
            </a:r>
          </a:p>
        </p:txBody>
      </p:sp>
      <p:sp>
        <p:nvSpPr>
          <p:cNvPr id="5" name="TextBox 4"/>
          <p:cNvSpPr txBox="1"/>
          <p:nvPr/>
        </p:nvSpPr>
        <p:spPr>
          <a:xfrm>
            <a:off x="0" y="4724400"/>
            <a:ext cx="9144000" cy="1569660"/>
          </a:xfrm>
          <a:prstGeom prst="rect">
            <a:avLst/>
          </a:prstGeom>
          <a:noFill/>
        </p:spPr>
        <p:txBody>
          <a:bodyPr wrap="square" rtlCol="0">
            <a:spAutoFit/>
          </a:bodyPr>
          <a:lstStyle/>
          <a:p>
            <a:pPr algn="ctr"/>
            <a:r>
              <a:rPr lang="en-US" sz="2400" b="1" dirty="0">
                <a:solidFill>
                  <a:srgbClr val="00539A"/>
                </a:solidFill>
              </a:rPr>
              <a:t>PDG Mark W. Roth</a:t>
            </a:r>
          </a:p>
          <a:p>
            <a:pPr algn="ctr"/>
            <a:r>
              <a:rPr lang="en-US" sz="2400" b="1" dirty="0">
                <a:solidFill>
                  <a:srgbClr val="00539A"/>
                </a:solidFill>
              </a:rPr>
              <a:t>MD2 – GMT Coordinator</a:t>
            </a:r>
          </a:p>
          <a:p>
            <a:pPr algn="ctr"/>
            <a:r>
              <a:rPr lang="en-US" sz="2400" b="1" dirty="0">
                <a:solidFill>
                  <a:srgbClr val="00539A"/>
                </a:solidFill>
                <a:hlinkClick r:id="rId4"/>
              </a:rPr>
              <a:t>MarkWRoth@aol.com</a:t>
            </a:r>
            <a:endParaRPr lang="en-US" sz="2400" b="1" dirty="0">
              <a:solidFill>
                <a:srgbClr val="00539A"/>
              </a:solidFill>
            </a:endParaRPr>
          </a:p>
          <a:p>
            <a:pPr algn="ctr"/>
            <a:r>
              <a:rPr lang="en-US" sz="2400" b="1" dirty="0">
                <a:solidFill>
                  <a:srgbClr val="00539A"/>
                </a:solidFill>
              </a:rPr>
              <a:t>713.962.4194</a:t>
            </a:r>
          </a:p>
        </p:txBody>
      </p:sp>
      <p:pic>
        <p:nvPicPr>
          <p:cNvPr id="9" name="Picture 8" descr="Service Opportunities | Lions Club of Denver">
            <a:extLst>
              <a:ext uri="{FF2B5EF4-FFF2-40B4-BE49-F238E27FC236}">
                <a16:creationId xmlns:a16="http://schemas.microsoft.com/office/drawing/2014/main" id="{4E1E4BFB-8918-4B00-AFC5-A6B74AC55B1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934200" y="504887"/>
            <a:ext cx="1720597" cy="1672198"/>
          </a:xfrm>
          <a:prstGeom prst="rect">
            <a:avLst/>
          </a:prstGeom>
          <a:noFill/>
          <a:ln>
            <a:noFill/>
          </a:ln>
        </p:spPr>
      </p:pic>
    </p:spTree>
    <p:extLst>
      <p:ext uri="{BB962C8B-B14F-4D97-AF65-F5344CB8AC3E}">
        <p14:creationId xmlns:p14="http://schemas.microsoft.com/office/powerpoint/2010/main" val="373330056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14139</TotalTime>
  <Words>3410</Words>
  <Application>Microsoft Office PowerPoint</Application>
  <PresentationFormat>On-screen Show (4:3)</PresentationFormat>
  <Paragraphs>336</Paragraphs>
  <Slides>25</Slides>
  <Notes>25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Lions Clubs International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Jurczynski, Crystal</dc:creator>
  <cp:lastModifiedBy>Mark Roth</cp:lastModifiedBy>
  <cp:revision>1024</cp:revision>
  <cp:lastPrinted>2016-02-15T15:26:56Z</cp:lastPrinted>
  <dcterms:created xsi:type="dcterms:W3CDTF">2015-03-05T14:31:36Z</dcterms:created>
  <dcterms:modified xsi:type="dcterms:W3CDTF">2021-02-02T20:37:05Z</dcterms:modified>
</cp:coreProperties>
</file>