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4"/>
  </p:notesMasterIdLst>
  <p:sldIdLst>
    <p:sldId id="283" r:id="rId3"/>
    <p:sldId id="275" r:id="rId4"/>
    <p:sldId id="264" r:id="rId5"/>
    <p:sldId id="276" r:id="rId6"/>
    <p:sldId id="285" r:id="rId7"/>
    <p:sldId id="287" r:id="rId8"/>
    <p:sldId id="272" r:id="rId9"/>
    <p:sldId id="288" r:id="rId10"/>
    <p:sldId id="289" r:id="rId11"/>
    <p:sldId id="290" r:id="rId12"/>
    <p:sldId id="282"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2792"/>
    <a:srgbClr val="492688"/>
    <a:srgbClr val="14039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97" autoAdjust="0"/>
    <p:restoredTop sz="65047" autoAdjust="0"/>
  </p:normalViewPr>
  <p:slideViewPr>
    <p:cSldViewPr snapToGrid="0">
      <p:cViewPr varScale="1">
        <p:scale>
          <a:sx n="72" d="100"/>
          <a:sy n="72" d="100"/>
        </p:scale>
        <p:origin x="1842" y="51"/>
      </p:cViewPr>
      <p:guideLst/>
    </p:cSldViewPr>
  </p:slid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2711EC-9C0C-415D-A8F0-2DBA2EF64FD8}" type="datetimeFigureOut">
              <a:rPr lang="en-US" smtClean="0"/>
              <a:t>2/1/2021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7813BD-DF0D-469A-AADD-811C3F5B6B28}" type="slidenum">
              <a:rPr lang="en-US" smtClean="0"/>
              <a:t>‹#›</a:t>
            </a:fld>
            <a:endParaRPr lang="en-US" dirty="0"/>
          </a:p>
        </p:txBody>
      </p:sp>
    </p:spTree>
    <p:extLst>
      <p:ext uri="{BB962C8B-B14F-4D97-AF65-F5344CB8AC3E}">
        <p14:creationId xmlns:p14="http://schemas.microsoft.com/office/powerpoint/2010/main" val="22820971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Engagement is the key to member satisfaction.  A high level of member engagement will translate into stronger member retention.  So today, we will talk about ways to get and keep members engaged in the Club.</a:t>
            </a:r>
          </a:p>
        </p:txBody>
      </p:sp>
      <p:sp>
        <p:nvSpPr>
          <p:cNvPr id="4" name="Slide Number Placeholder 3"/>
          <p:cNvSpPr>
            <a:spLocks noGrp="1"/>
          </p:cNvSpPr>
          <p:nvPr>
            <p:ph type="sldNum" sz="quarter" idx="5"/>
          </p:nvPr>
        </p:nvSpPr>
        <p:spPr/>
        <p:txBody>
          <a:bodyPr/>
          <a:lstStyle/>
          <a:p>
            <a:fld id="{377813BD-DF0D-469A-AADD-811C3F5B6B28}" type="slidenum">
              <a:rPr lang="en-US" smtClean="0"/>
              <a:t>1</a:t>
            </a:fld>
            <a:endParaRPr lang="en-US" dirty="0"/>
          </a:p>
        </p:txBody>
      </p:sp>
    </p:spTree>
    <p:extLst>
      <p:ext uri="{BB962C8B-B14F-4D97-AF65-F5344CB8AC3E}">
        <p14:creationId xmlns:p14="http://schemas.microsoft.com/office/powerpoint/2010/main" val="13262312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goal of this presentation will be to help you understand the following … </a:t>
            </a:r>
          </a:p>
          <a:p>
            <a:pPr marL="228600" indent="-228600">
              <a:buAutoNum type="arabicParenBoth"/>
            </a:pPr>
            <a:r>
              <a:rPr lang="en-US" dirty="0"/>
              <a:t>That preparation is key to sustainable membership growth</a:t>
            </a:r>
          </a:p>
          <a:p>
            <a:pPr marL="228600" indent="-228600">
              <a:buAutoNum type="arabicParenBoth"/>
            </a:pPr>
            <a:r>
              <a:rPr lang="en-US" dirty="0"/>
              <a:t>Show you the importance of making “Membership” a priority if you want to grow in Helping Hands for service</a:t>
            </a:r>
          </a:p>
          <a:p>
            <a:pPr marL="228600" indent="-228600">
              <a:buAutoNum type="arabicParenBoth"/>
            </a:pPr>
            <a:r>
              <a:rPr lang="en-US" dirty="0"/>
              <a:t>Give you a better idea how to prepare your club and members for a New Member Recruitment plan</a:t>
            </a:r>
          </a:p>
          <a:p>
            <a:pPr marL="228600" indent="-228600">
              <a:buAutoNum type="arabicParenBoth"/>
            </a:pPr>
            <a:endParaRPr lang="en-US" dirty="0"/>
          </a:p>
        </p:txBody>
      </p:sp>
      <p:sp>
        <p:nvSpPr>
          <p:cNvPr id="4" name="Slide Number Placeholder 3"/>
          <p:cNvSpPr>
            <a:spLocks noGrp="1"/>
          </p:cNvSpPr>
          <p:nvPr>
            <p:ph type="sldNum" sz="quarter" idx="10"/>
          </p:nvPr>
        </p:nvSpPr>
        <p:spPr/>
        <p:txBody>
          <a:bodyPr/>
          <a:lstStyle/>
          <a:p>
            <a:fld id="{377813BD-DF0D-469A-AADD-811C3F5B6B28}" type="slidenum">
              <a:rPr lang="en-US" smtClean="0"/>
              <a:t>2</a:t>
            </a:fld>
            <a:endParaRPr lang="en-US" dirty="0"/>
          </a:p>
        </p:txBody>
      </p:sp>
    </p:spTree>
    <p:extLst>
      <p:ext uri="{BB962C8B-B14F-4D97-AF65-F5344CB8AC3E}">
        <p14:creationId xmlns:p14="http://schemas.microsoft.com/office/powerpoint/2010/main" val="2542263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First, take a good look at your club.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Are your meetings boring?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Is your Club actually performing service and is that service valued by your members?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Is the process for signing-up a new member tedious and complicated?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Are the dues reasonable for your members, as well as your prospects?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377813BD-DF0D-469A-AADD-811C3F5B6B28}" type="slidenum">
              <a:rPr lang="en-US" smtClean="0"/>
              <a:t>3</a:t>
            </a:fld>
            <a:endParaRPr lang="en-US" dirty="0"/>
          </a:p>
        </p:txBody>
      </p:sp>
    </p:spTree>
    <p:extLst>
      <p:ext uri="{BB962C8B-B14F-4D97-AF65-F5344CB8AC3E}">
        <p14:creationId xmlns:p14="http://schemas.microsoft.com/office/powerpoint/2010/main" val="31069207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you think about developing your Membership Plan, there are a lot of things to consider – solicit input from your members and build consensus for your plan.</a:t>
            </a:r>
          </a:p>
          <a:p>
            <a:endParaRPr lang="en-US" dirty="0"/>
          </a:p>
          <a:p>
            <a:r>
              <a:rPr lang="en-US" dirty="0"/>
              <a:t>Pull a team together – the Club’s Membership Chair may the right Champion – but he or she needs to be focused on Recruitment</a:t>
            </a:r>
          </a:p>
          <a:p>
            <a:endParaRPr lang="en-US" dirty="0"/>
          </a:p>
          <a:p>
            <a:r>
              <a:rPr lang="en-US" dirty="0"/>
              <a:t>Create a Plan with action items for everyone – the plan may include budgeting for items essential for success</a:t>
            </a:r>
          </a:p>
          <a:p>
            <a:endParaRPr lang="en-US" dirty="0"/>
          </a:p>
          <a:p>
            <a:r>
              <a:rPr lang="en-US" dirty="0"/>
              <a:t>Make sure that you have plenty of New Member Kits from Lions Clubs International</a:t>
            </a:r>
          </a:p>
          <a:p>
            <a:endParaRPr lang="en-US" dirty="0"/>
          </a:p>
          <a:p>
            <a:endParaRPr lang="en-US" dirty="0"/>
          </a:p>
        </p:txBody>
      </p:sp>
      <p:sp>
        <p:nvSpPr>
          <p:cNvPr id="4" name="Slide Number Placeholder 3"/>
          <p:cNvSpPr>
            <a:spLocks noGrp="1"/>
          </p:cNvSpPr>
          <p:nvPr>
            <p:ph type="sldNum" sz="quarter" idx="10"/>
          </p:nvPr>
        </p:nvSpPr>
        <p:spPr/>
        <p:txBody>
          <a:bodyPr/>
          <a:lstStyle/>
          <a:p>
            <a:fld id="{377813BD-DF0D-469A-AADD-811C3F5B6B28}" type="slidenum">
              <a:rPr lang="en-US" smtClean="0"/>
              <a:t>4</a:t>
            </a:fld>
            <a:endParaRPr lang="en-US" dirty="0"/>
          </a:p>
        </p:txBody>
      </p:sp>
    </p:spTree>
    <p:extLst>
      <p:ext uri="{BB962C8B-B14F-4D97-AF65-F5344CB8AC3E}">
        <p14:creationId xmlns:p14="http://schemas.microsoft.com/office/powerpoint/2010/main" val="17928641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r>
              <a:rPr lang="en-US" dirty="0"/>
              <a:t>If the Club President isn’t promoting membership recruitment, it will not be a priority for the members</a:t>
            </a:r>
          </a:p>
          <a:p>
            <a:pPr>
              <a:defRPr/>
            </a:pPr>
            <a:endParaRPr lang="en-US" dirty="0"/>
          </a:p>
          <a:p>
            <a:pPr>
              <a:defRPr/>
            </a:pPr>
            <a:r>
              <a:rPr lang="en-US" dirty="0"/>
              <a:t>Membership should be a top priority of every club</a:t>
            </a:r>
          </a:p>
          <a:p>
            <a:pPr marL="228600" indent="-228600">
              <a:buAutoNum type="arabicPeriod"/>
              <a:defRPr/>
            </a:pPr>
            <a:r>
              <a:rPr lang="en-US" dirty="0"/>
              <a:t>Discuss some aspect of membership at every Club and Board meeting</a:t>
            </a:r>
          </a:p>
          <a:p>
            <a:pPr marL="228600" indent="-228600">
              <a:buAutoNum type="arabicPeriod"/>
              <a:defRPr/>
            </a:pPr>
            <a:r>
              <a:rPr lang="en-US" dirty="0"/>
              <a:t>Share historical membership data and review goals – How long has it been since your Club brought-in a new member?</a:t>
            </a:r>
          </a:p>
          <a:p>
            <a:pPr marL="228600" indent="-228600">
              <a:buAutoNum type="arabicPeriod"/>
              <a:defRPr/>
            </a:pPr>
            <a:endParaRPr lang="en-US" dirty="0"/>
          </a:p>
          <a:p>
            <a:pPr marL="0" indent="0">
              <a:buNone/>
              <a:defRPr/>
            </a:pPr>
            <a:r>
              <a:rPr lang="en-US" dirty="0"/>
              <a:t>Look at everything you and your Club do and ask this important question:  Will this activity help us recruit new Lions?</a:t>
            </a:r>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ヒラギノ角ゴ Pro W3" pitchFamily="125" charset="-128"/>
              </a:defRPr>
            </a:lvl1pPr>
            <a:lvl2pPr marL="742950" indent="-285750" eaLnBrk="0" hangingPunct="0">
              <a:spcBef>
                <a:spcPct val="30000"/>
              </a:spcBef>
              <a:defRPr sz="1200">
                <a:solidFill>
                  <a:schemeClr val="tx1"/>
                </a:solidFill>
                <a:latin typeface="Calibri" pitchFamily="34" charset="0"/>
                <a:ea typeface="ヒラギノ角ゴ Pro W3" pitchFamily="125" charset="-128"/>
              </a:defRPr>
            </a:lvl2pPr>
            <a:lvl3pPr marL="1143000" indent="-228600" eaLnBrk="0" hangingPunct="0">
              <a:spcBef>
                <a:spcPct val="30000"/>
              </a:spcBef>
              <a:defRPr sz="1200">
                <a:solidFill>
                  <a:schemeClr val="tx1"/>
                </a:solidFill>
                <a:latin typeface="Calibri" pitchFamily="34" charset="0"/>
                <a:ea typeface="ヒラギノ角ゴ Pro W3" pitchFamily="125" charset="-128"/>
              </a:defRPr>
            </a:lvl3pPr>
            <a:lvl4pPr marL="1600200" indent="-228600" eaLnBrk="0" hangingPunct="0">
              <a:spcBef>
                <a:spcPct val="30000"/>
              </a:spcBef>
              <a:defRPr sz="1200">
                <a:solidFill>
                  <a:schemeClr val="tx1"/>
                </a:solidFill>
                <a:latin typeface="Calibri" pitchFamily="34" charset="0"/>
                <a:ea typeface="ヒラギノ角ゴ Pro W3" pitchFamily="125" charset="-128"/>
              </a:defRPr>
            </a:lvl4pPr>
            <a:lvl5pPr marL="2057400" indent="-228600" eaLnBrk="0" hangingPunct="0">
              <a:spcBef>
                <a:spcPct val="30000"/>
              </a:spcBef>
              <a:defRPr sz="1200">
                <a:solidFill>
                  <a:schemeClr val="tx1"/>
                </a:solidFill>
                <a:latin typeface="Calibri" pitchFamily="34" charset="0"/>
                <a:ea typeface="ヒラギノ角ゴ Pro W3" pitchFamily="125" charset="-128"/>
              </a:defRPr>
            </a:lvl5pPr>
            <a:lvl6pPr marL="25146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6pPr>
            <a:lvl7pPr marL="29718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7pPr>
            <a:lvl8pPr marL="34290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8pPr>
            <a:lvl9pPr marL="38862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9pPr>
          </a:lstStyle>
          <a:p>
            <a:pPr eaLnBrk="1" hangingPunct="1">
              <a:spcBef>
                <a:spcPct val="0"/>
              </a:spcBef>
            </a:pPr>
            <a:fld id="{7EE6D4E1-E7F5-48C1-98D3-941DC9A7F4DE}" type="slidenum">
              <a:rPr lang="en-US" altLang="en-US" smtClean="0">
                <a:solidFill>
                  <a:prstClr val="black"/>
                </a:solidFill>
              </a:rPr>
              <a:pPr eaLnBrk="1" hangingPunct="1">
                <a:spcBef>
                  <a:spcPct val="0"/>
                </a:spcBef>
              </a:pPr>
              <a:t>5</a:t>
            </a:fld>
            <a:endParaRPr lang="en-US" altLang="en-US" dirty="0">
              <a:solidFill>
                <a:prstClr val="black"/>
              </a:solidFill>
            </a:endParaRPr>
          </a:p>
        </p:txBody>
      </p:sp>
    </p:spTree>
    <p:extLst>
      <p:ext uri="{BB962C8B-B14F-4D97-AF65-F5344CB8AC3E}">
        <p14:creationId xmlns:p14="http://schemas.microsoft.com/office/powerpoint/2010/main" val="3867411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r>
              <a:rPr lang="en-US" dirty="0"/>
              <a:t>Perhaps the most overlooked area of most clubs is Marketing and Public Relations</a:t>
            </a:r>
          </a:p>
          <a:p>
            <a:pPr>
              <a:defRPr/>
            </a:pPr>
            <a:endParaRPr lang="en-US" dirty="0"/>
          </a:p>
          <a:p>
            <a:pPr>
              <a:defRPr/>
            </a:pPr>
            <a:r>
              <a:rPr lang="en-US" dirty="0"/>
              <a:t>Do you have the tools you need to present your club in a favorable light?</a:t>
            </a:r>
          </a:p>
          <a:p>
            <a:pPr marL="228600" indent="-228600">
              <a:buAutoNum type="arabicPeriod"/>
              <a:defRPr/>
            </a:pPr>
            <a:r>
              <a:rPr lang="en-US" dirty="0"/>
              <a:t>Business cards – give thought to the content – simple in appearance, not too busy</a:t>
            </a:r>
          </a:p>
          <a:p>
            <a:pPr marL="228600" indent="-228600">
              <a:buAutoNum type="arabicPeriod"/>
              <a:defRPr/>
            </a:pPr>
            <a:r>
              <a:rPr lang="en-US" dirty="0"/>
              <a:t>Professional-looking printed materials - Is it consistent with the content and “image” you want to project for the Club?</a:t>
            </a:r>
          </a:p>
          <a:p>
            <a:pPr marL="228600" indent="-228600">
              <a:buAutoNum type="arabicPeriod"/>
              <a:defRPr/>
            </a:pPr>
            <a:r>
              <a:rPr lang="en-US" dirty="0"/>
              <a:t>Have you practiced what you would say to a prospect besides: “</a:t>
            </a:r>
            <a:r>
              <a:rPr lang="en-US" i="1" dirty="0"/>
              <a:t>Hey, you should be a Lion</a:t>
            </a:r>
            <a:r>
              <a:rPr lang="en-US" dirty="0"/>
              <a:t>”.  Give serious thought as to what your Club offers a prospect.  If you don’t like what you currently are offering a prospect, then NOW is the time to review and make changes</a:t>
            </a:r>
          </a:p>
          <a:p>
            <a:pPr marL="228600" indent="-228600">
              <a:buAutoNum type="arabicPeriod"/>
              <a:defRPr/>
            </a:pPr>
            <a:r>
              <a:rPr lang="en-US" dirty="0"/>
              <a:t>Is your social media current and relevant?  Again, is it consistent with other messaging from the Club?  Do you feature your activities on newer apps like Snapchat, TikTok and Instagram?</a:t>
            </a:r>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ヒラギノ角ゴ Pro W3" pitchFamily="125" charset="-128"/>
              </a:defRPr>
            </a:lvl1pPr>
            <a:lvl2pPr marL="742950" indent="-285750" eaLnBrk="0" hangingPunct="0">
              <a:spcBef>
                <a:spcPct val="30000"/>
              </a:spcBef>
              <a:defRPr sz="1200">
                <a:solidFill>
                  <a:schemeClr val="tx1"/>
                </a:solidFill>
                <a:latin typeface="Calibri" pitchFamily="34" charset="0"/>
                <a:ea typeface="ヒラギノ角ゴ Pro W3" pitchFamily="125" charset="-128"/>
              </a:defRPr>
            </a:lvl2pPr>
            <a:lvl3pPr marL="1143000" indent="-228600" eaLnBrk="0" hangingPunct="0">
              <a:spcBef>
                <a:spcPct val="30000"/>
              </a:spcBef>
              <a:defRPr sz="1200">
                <a:solidFill>
                  <a:schemeClr val="tx1"/>
                </a:solidFill>
                <a:latin typeface="Calibri" pitchFamily="34" charset="0"/>
                <a:ea typeface="ヒラギノ角ゴ Pro W3" pitchFamily="125" charset="-128"/>
              </a:defRPr>
            </a:lvl3pPr>
            <a:lvl4pPr marL="1600200" indent="-228600" eaLnBrk="0" hangingPunct="0">
              <a:spcBef>
                <a:spcPct val="30000"/>
              </a:spcBef>
              <a:defRPr sz="1200">
                <a:solidFill>
                  <a:schemeClr val="tx1"/>
                </a:solidFill>
                <a:latin typeface="Calibri" pitchFamily="34" charset="0"/>
                <a:ea typeface="ヒラギノ角ゴ Pro W3" pitchFamily="125" charset="-128"/>
              </a:defRPr>
            </a:lvl4pPr>
            <a:lvl5pPr marL="2057400" indent="-228600" eaLnBrk="0" hangingPunct="0">
              <a:spcBef>
                <a:spcPct val="30000"/>
              </a:spcBef>
              <a:defRPr sz="1200">
                <a:solidFill>
                  <a:schemeClr val="tx1"/>
                </a:solidFill>
                <a:latin typeface="Calibri" pitchFamily="34" charset="0"/>
                <a:ea typeface="ヒラギノ角ゴ Pro W3" pitchFamily="125" charset="-128"/>
              </a:defRPr>
            </a:lvl5pPr>
            <a:lvl6pPr marL="25146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6pPr>
            <a:lvl7pPr marL="29718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7pPr>
            <a:lvl8pPr marL="34290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8pPr>
            <a:lvl9pPr marL="38862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9pPr>
          </a:lstStyle>
          <a:p>
            <a:pPr eaLnBrk="1" hangingPunct="1">
              <a:spcBef>
                <a:spcPct val="0"/>
              </a:spcBef>
            </a:pPr>
            <a:fld id="{7EE6D4E1-E7F5-48C1-98D3-941DC9A7F4DE}" type="slidenum">
              <a:rPr lang="en-US" altLang="en-US" smtClean="0">
                <a:solidFill>
                  <a:prstClr val="black"/>
                </a:solidFill>
              </a:rPr>
              <a:pPr eaLnBrk="1" hangingPunct="1">
                <a:spcBef>
                  <a:spcPct val="0"/>
                </a:spcBef>
              </a:pPr>
              <a:t>6</a:t>
            </a:fld>
            <a:endParaRPr lang="en-US" altLang="en-US" dirty="0">
              <a:solidFill>
                <a:prstClr val="black"/>
              </a:solidFill>
            </a:endParaRPr>
          </a:p>
        </p:txBody>
      </p:sp>
    </p:spTree>
    <p:extLst>
      <p:ext uri="{BB962C8B-B14F-4D97-AF65-F5344CB8AC3E}">
        <p14:creationId xmlns:p14="http://schemas.microsoft.com/office/powerpoint/2010/main" val="6661644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r>
              <a:rPr lang="en-US" dirty="0"/>
              <a:t>If you don’t have a web page, consider getting one – Remember, if you want to attract new, younger prospective members, then use the tools that they use to get information about the world around them.  </a:t>
            </a:r>
          </a:p>
          <a:p>
            <a:pPr>
              <a:defRPr/>
            </a:pPr>
            <a:endParaRPr lang="en-US" dirty="0"/>
          </a:p>
          <a:p>
            <a:pPr>
              <a:defRPr/>
            </a:pPr>
            <a:r>
              <a:rPr lang="en-US" dirty="0"/>
              <a:t>LCI offers eClubhouse to all Clubs to use to create a home page if they do not have the expertise for even a simple web page.</a:t>
            </a:r>
          </a:p>
          <a:p>
            <a:pPr>
              <a:defRPr/>
            </a:pPr>
            <a:endParaRPr lang="en-US" dirty="0"/>
          </a:p>
          <a:p>
            <a:pPr>
              <a:defRPr/>
            </a:pPr>
            <a:r>
              <a:rPr lang="en-US" dirty="0"/>
              <a:t>Link all your Club’s social media tools to each other and encourage your members to link their accounts with the Club.  Don’t be shy – ask your friends to “Like” and “Share” your page and content.  This increases the visibility of your Club in the social world  of the “</a:t>
            </a:r>
            <a:r>
              <a:rPr lang="en-US" i="1" dirty="0" err="1"/>
              <a:t>interwebs</a:t>
            </a:r>
            <a:r>
              <a:rPr lang="en-US" dirty="0"/>
              <a:t>”.</a:t>
            </a:r>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ヒラギノ角ゴ Pro W3" pitchFamily="125" charset="-128"/>
              </a:defRPr>
            </a:lvl1pPr>
            <a:lvl2pPr marL="742950" indent="-285750" eaLnBrk="0" hangingPunct="0">
              <a:spcBef>
                <a:spcPct val="30000"/>
              </a:spcBef>
              <a:defRPr sz="1200">
                <a:solidFill>
                  <a:schemeClr val="tx1"/>
                </a:solidFill>
                <a:latin typeface="Calibri" pitchFamily="34" charset="0"/>
                <a:ea typeface="ヒラギノ角ゴ Pro W3" pitchFamily="125" charset="-128"/>
              </a:defRPr>
            </a:lvl2pPr>
            <a:lvl3pPr marL="1143000" indent="-228600" eaLnBrk="0" hangingPunct="0">
              <a:spcBef>
                <a:spcPct val="30000"/>
              </a:spcBef>
              <a:defRPr sz="1200">
                <a:solidFill>
                  <a:schemeClr val="tx1"/>
                </a:solidFill>
                <a:latin typeface="Calibri" pitchFamily="34" charset="0"/>
                <a:ea typeface="ヒラギノ角ゴ Pro W3" pitchFamily="125" charset="-128"/>
              </a:defRPr>
            </a:lvl3pPr>
            <a:lvl4pPr marL="1600200" indent="-228600" eaLnBrk="0" hangingPunct="0">
              <a:spcBef>
                <a:spcPct val="30000"/>
              </a:spcBef>
              <a:defRPr sz="1200">
                <a:solidFill>
                  <a:schemeClr val="tx1"/>
                </a:solidFill>
                <a:latin typeface="Calibri" pitchFamily="34" charset="0"/>
                <a:ea typeface="ヒラギノ角ゴ Pro W3" pitchFamily="125" charset="-128"/>
              </a:defRPr>
            </a:lvl4pPr>
            <a:lvl5pPr marL="2057400" indent="-228600" eaLnBrk="0" hangingPunct="0">
              <a:spcBef>
                <a:spcPct val="30000"/>
              </a:spcBef>
              <a:defRPr sz="1200">
                <a:solidFill>
                  <a:schemeClr val="tx1"/>
                </a:solidFill>
                <a:latin typeface="Calibri" pitchFamily="34" charset="0"/>
                <a:ea typeface="ヒラギノ角ゴ Pro W3" pitchFamily="125" charset="-128"/>
              </a:defRPr>
            </a:lvl5pPr>
            <a:lvl6pPr marL="25146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6pPr>
            <a:lvl7pPr marL="29718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7pPr>
            <a:lvl8pPr marL="34290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8pPr>
            <a:lvl9pPr marL="38862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9pPr>
          </a:lstStyle>
          <a:p>
            <a:pPr eaLnBrk="1" hangingPunct="1">
              <a:spcBef>
                <a:spcPct val="0"/>
              </a:spcBef>
            </a:pPr>
            <a:fld id="{7EE6D4E1-E7F5-48C1-98D3-941DC9A7F4DE}" type="slidenum">
              <a:rPr lang="en-US" altLang="en-US" smtClean="0">
                <a:solidFill>
                  <a:prstClr val="black"/>
                </a:solidFill>
              </a:rPr>
              <a:pPr eaLnBrk="1" hangingPunct="1">
                <a:spcBef>
                  <a:spcPct val="0"/>
                </a:spcBef>
              </a:pPr>
              <a:t>7</a:t>
            </a:fld>
            <a:endParaRPr lang="en-US" altLang="en-US" dirty="0">
              <a:solidFill>
                <a:prstClr val="black"/>
              </a:solidFill>
            </a:endParaRPr>
          </a:p>
        </p:txBody>
      </p:sp>
    </p:spTree>
    <p:extLst>
      <p:ext uri="{BB962C8B-B14F-4D97-AF65-F5344CB8AC3E}">
        <p14:creationId xmlns:p14="http://schemas.microsoft.com/office/powerpoint/2010/main" val="25674276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r>
              <a:rPr lang="en-US" dirty="0"/>
              <a:t>How complicated is it for your Club to bring-in new members?</a:t>
            </a:r>
          </a:p>
          <a:p>
            <a:pPr>
              <a:defRPr/>
            </a:pPr>
            <a:endParaRPr lang="en-US" dirty="0"/>
          </a:p>
          <a:p>
            <a:pPr>
              <a:defRPr/>
            </a:pPr>
            <a:r>
              <a:rPr lang="en-US" dirty="0"/>
              <a:t>One club may allow the members to simply bring in someone who expressed interest in joining and paying only the application fee.  Another Club may expect all prospects to express interest, participate in a Club service project, pay an entire year’s dues and come up with at least one service project idea.</a:t>
            </a:r>
          </a:p>
          <a:p>
            <a:pPr>
              <a:defRPr/>
            </a:pPr>
            <a:endParaRPr lang="en-US" dirty="0"/>
          </a:p>
          <a:p>
            <a:pPr>
              <a:defRPr/>
            </a:pPr>
            <a:r>
              <a:rPr lang="en-US" dirty="0"/>
              <a:t>Are your members “voted” on by the Board or the entire Club? Or is any member in good standing allowed to simply announce their “New Lion” at a club meeting.  </a:t>
            </a:r>
          </a:p>
          <a:p>
            <a:pPr>
              <a:defRPr/>
            </a:pPr>
            <a:endParaRPr lang="en-US" dirty="0"/>
          </a:p>
          <a:p>
            <a:pPr>
              <a:defRPr/>
            </a:pPr>
            <a:r>
              <a:rPr lang="en-US" dirty="0"/>
              <a:t>One process might work in one club, but not work in another.  It’s YOUR Club, make it as simple as your members see fit.  Remember though, the easier it is to become a member of your Club, the quicker they can get on the books, start paying </a:t>
            </a:r>
            <a:r>
              <a:rPr lang="en-US" dirty="0" err="1"/>
              <a:t>paying</a:t>
            </a:r>
            <a:r>
              <a:rPr lang="en-US" dirty="0"/>
              <a:t> dues and begin serving the community.  If it takes too long after they expressed interest in joining, then they may lose interest 3-4 months later.</a:t>
            </a:r>
          </a:p>
          <a:p>
            <a:pPr>
              <a:defRPr/>
            </a:pPr>
            <a:endParaRPr lang="en-US" dirty="0"/>
          </a:p>
          <a:p>
            <a:pPr>
              <a:defRPr/>
            </a:pPr>
            <a:endParaRPr lang="en-US" dirty="0"/>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ヒラギノ角ゴ Pro W3" pitchFamily="125" charset="-128"/>
              </a:defRPr>
            </a:lvl1pPr>
            <a:lvl2pPr marL="742950" indent="-285750" eaLnBrk="0" hangingPunct="0">
              <a:spcBef>
                <a:spcPct val="30000"/>
              </a:spcBef>
              <a:defRPr sz="1200">
                <a:solidFill>
                  <a:schemeClr val="tx1"/>
                </a:solidFill>
                <a:latin typeface="Calibri" pitchFamily="34" charset="0"/>
                <a:ea typeface="ヒラギノ角ゴ Pro W3" pitchFamily="125" charset="-128"/>
              </a:defRPr>
            </a:lvl2pPr>
            <a:lvl3pPr marL="1143000" indent="-228600" eaLnBrk="0" hangingPunct="0">
              <a:spcBef>
                <a:spcPct val="30000"/>
              </a:spcBef>
              <a:defRPr sz="1200">
                <a:solidFill>
                  <a:schemeClr val="tx1"/>
                </a:solidFill>
                <a:latin typeface="Calibri" pitchFamily="34" charset="0"/>
                <a:ea typeface="ヒラギノ角ゴ Pro W3" pitchFamily="125" charset="-128"/>
              </a:defRPr>
            </a:lvl3pPr>
            <a:lvl4pPr marL="1600200" indent="-228600" eaLnBrk="0" hangingPunct="0">
              <a:spcBef>
                <a:spcPct val="30000"/>
              </a:spcBef>
              <a:defRPr sz="1200">
                <a:solidFill>
                  <a:schemeClr val="tx1"/>
                </a:solidFill>
                <a:latin typeface="Calibri" pitchFamily="34" charset="0"/>
                <a:ea typeface="ヒラギノ角ゴ Pro W3" pitchFamily="125" charset="-128"/>
              </a:defRPr>
            </a:lvl4pPr>
            <a:lvl5pPr marL="2057400" indent="-228600" eaLnBrk="0" hangingPunct="0">
              <a:spcBef>
                <a:spcPct val="30000"/>
              </a:spcBef>
              <a:defRPr sz="1200">
                <a:solidFill>
                  <a:schemeClr val="tx1"/>
                </a:solidFill>
                <a:latin typeface="Calibri" pitchFamily="34" charset="0"/>
                <a:ea typeface="ヒラギノ角ゴ Pro W3" pitchFamily="125" charset="-128"/>
              </a:defRPr>
            </a:lvl5pPr>
            <a:lvl6pPr marL="25146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6pPr>
            <a:lvl7pPr marL="29718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7pPr>
            <a:lvl8pPr marL="34290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8pPr>
            <a:lvl9pPr marL="38862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9pPr>
          </a:lstStyle>
          <a:p>
            <a:pPr eaLnBrk="1" hangingPunct="1">
              <a:spcBef>
                <a:spcPct val="0"/>
              </a:spcBef>
            </a:pPr>
            <a:fld id="{7EE6D4E1-E7F5-48C1-98D3-941DC9A7F4DE}" type="slidenum">
              <a:rPr lang="en-US" altLang="en-US" smtClean="0">
                <a:solidFill>
                  <a:prstClr val="black"/>
                </a:solidFill>
              </a:rPr>
              <a:pPr eaLnBrk="1" hangingPunct="1">
                <a:spcBef>
                  <a:spcPct val="0"/>
                </a:spcBef>
              </a:pPr>
              <a:t>8</a:t>
            </a:fld>
            <a:endParaRPr lang="en-US" altLang="en-US" dirty="0">
              <a:solidFill>
                <a:prstClr val="black"/>
              </a:solidFill>
            </a:endParaRPr>
          </a:p>
        </p:txBody>
      </p:sp>
    </p:spTree>
    <p:extLst>
      <p:ext uri="{BB962C8B-B14F-4D97-AF65-F5344CB8AC3E}">
        <p14:creationId xmlns:p14="http://schemas.microsoft.com/office/powerpoint/2010/main" val="14644703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Every Lion who loves serving others will want to bring in more prospects.  </a:t>
            </a:r>
          </a:p>
          <a:p>
            <a:endParaRPr lang="en-US" dirty="0"/>
          </a:p>
          <a:p>
            <a:r>
              <a:rPr lang="en-US" dirty="0"/>
              <a:t>Make sure that everyone understands the process for bringing-in a new Lion</a:t>
            </a:r>
          </a:p>
          <a:p>
            <a:endParaRPr lang="en-US" dirty="0"/>
          </a:p>
          <a:p>
            <a:r>
              <a:rPr lang="en-US" dirty="0"/>
              <a:t>Do all your members have new member applications with them at all times?  I guarantee you that the Lions who have successfully recruited 250+ Lions in their lifetime keep a healthy supply and thoroughly understand the process for recruiting</a:t>
            </a:r>
          </a:p>
          <a:p>
            <a:endParaRPr lang="en-US" dirty="0"/>
          </a:p>
          <a:p>
            <a:r>
              <a:rPr lang="en-US" dirty="0"/>
              <a:t>Give some thought about why you are a Lion.  The reasons you joined years ago may be different from the reasons you remain in your Club.  Now that you know so much more about the Association, and the service projects and potential of the Lions, you probably have a lot of reasons why you are a Lion.  </a:t>
            </a:r>
          </a:p>
          <a:p>
            <a:endParaRPr lang="en-US" dirty="0"/>
          </a:p>
          <a:p>
            <a:r>
              <a:rPr lang="en-US" dirty="0"/>
              <a:t>You should give some thought to what you would tell a prospect.  Keep it short and simple.  If they are a community leader interested in meeting local needs, don’t lead with LCIF’s humanitarian relief overseas.  You might want to share how Lions Clubs in the District are serving right in their own communities.</a:t>
            </a:r>
          </a:p>
        </p:txBody>
      </p:sp>
      <p:sp>
        <p:nvSpPr>
          <p:cNvPr id="4" name="Slide Number Placeholder 3"/>
          <p:cNvSpPr>
            <a:spLocks noGrp="1"/>
          </p:cNvSpPr>
          <p:nvPr>
            <p:ph type="sldNum" sz="quarter" idx="10"/>
          </p:nvPr>
        </p:nvSpPr>
        <p:spPr/>
        <p:txBody>
          <a:bodyPr/>
          <a:lstStyle/>
          <a:p>
            <a:fld id="{377813BD-DF0D-469A-AADD-811C3F5B6B28}" type="slidenum">
              <a:rPr lang="en-US" smtClean="0"/>
              <a:t>9</a:t>
            </a:fld>
            <a:endParaRPr lang="en-US" dirty="0"/>
          </a:p>
        </p:txBody>
      </p:sp>
    </p:spTree>
    <p:extLst>
      <p:ext uri="{BB962C8B-B14F-4D97-AF65-F5344CB8AC3E}">
        <p14:creationId xmlns:p14="http://schemas.microsoft.com/office/powerpoint/2010/main" val="29829676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presentation has illustrated how to prepare your Club and its members to go out a recruit new Lions.  </a:t>
            </a:r>
          </a:p>
          <a:p>
            <a:endParaRPr lang="en-US" dirty="0"/>
          </a:p>
          <a:p>
            <a:r>
              <a:rPr lang="en-US" dirty="0"/>
              <a:t>Everyone in the club should know to make recruitment a major priority for the Club</a:t>
            </a:r>
          </a:p>
          <a:p>
            <a:endParaRPr lang="en-US" dirty="0"/>
          </a:p>
          <a:p>
            <a:r>
              <a:rPr lang="en-US" dirty="0"/>
              <a:t>Now you can create and implement a New Member Plan that includes helping all the members use their experience and Club resources</a:t>
            </a:r>
          </a:p>
          <a:p>
            <a:endParaRPr lang="en-US" dirty="0"/>
          </a:p>
        </p:txBody>
      </p:sp>
      <p:sp>
        <p:nvSpPr>
          <p:cNvPr id="4" name="Slide Number Placeholder 3"/>
          <p:cNvSpPr>
            <a:spLocks noGrp="1"/>
          </p:cNvSpPr>
          <p:nvPr>
            <p:ph type="sldNum" sz="quarter" idx="5"/>
          </p:nvPr>
        </p:nvSpPr>
        <p:spPr/>
        <p:txBody>
          <a:bodyPr/>
          <a:lstStyle/>
          <a:p>
            <a:fld id="{377813BD-DF0D-469A-AADD-811C3F5B6B28}" type="slidenum">
              <a:rPr lang="en-US" smtClean="0"/>
              <a:t>10</a:t>
            </a:fld>
            <a:endParaRPr lang="en-US" dirty="0"/>
          </a:p>
        </p:txBody>
      </p:sp>
    </p:spTree>
    <p:extLst>
      <p:ext uri="{BB962C8B-B14F-4D97-AF65-F5344CB8AC3E}">
        <p14:creationId xmlns:p14="http://schemas.microsoft.com/office/powerpoint/2010/main" val="794008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5C71B69-8B32-4D0C-B099-2760A7644D55}" type="slidenum">
              <a:rPr lang="en-US" smtClean="0">
                <a:solidFill>
                  <a:prstClr val="black"/>
                </a:solidFill>
              </a:rPr>
              <a:pPr/>
              <a:t>11</a:t>
            </a:fld>
            <a:endParaRPr lang="en-US" dirty="0">
              <a:solidFill>
                <a:prstClr val="black"/>
              </a:solidFill>
            </a:endParaRPr>
          </a:p>
        </p:txBody>
      </p:sp>
    </p:spTree>
    <p:extLst>
      <p:ext uri="{BB962C8B-B14F-4D97-AF65-F5344CB8AC3E}">
        <p14:creationId xmlns:p14="http://schemas.microsoft.com/office/powerpoint/2010/main" val="6863845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slideMaster" Target="../slideMasters/slideMaster2.xml"/><Relationship Id="rId1" Type="http://schemas.openxmlformats.org/officeDocument/2006/relationships/tags" Target="../tags/tag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slideMaster" Target="../slideMasters/slideMaster2.xml"/><Relationship Id="rId1" Type="http://schemas.openxmlformats.org/officeDocument/2006/relationships/tags" Target="../tags/tag3.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slideMaster" Target="../slideMasters/slideMaster2.xml"/><Relationship Id="rId1" Type="http://schemas.openxmlformats.org/officeDocument/2006/relationships/tags" Target="../tags/tag4.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slideMaster" Target="../slideMasters/slideMaster2.xml"/><Relationship Id="rId1" Type="http://schemas.openxmlformats.org/officeDocument/2006/relationships/tags" Target="../tags/tag5.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slideMaster" Target="../slideMasters/slideMaster2.xml"/><Relationship Id="rId1" Type="http://schemas.openxmlformats.org/officeDocument/2006/relationships/tags" Target="../tags/tag6.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slideMaster" Target="../slideMasters/slideMaster2.xml"/><Relationship Id="rId1" Type="http://schemas.openxmlformats.org/officeDocument/2006/relationships/tags" Target="../tags/tag7.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slideMaster" Target="../slideMasters/slideMaster2.xml"/><Relationship Id="rId1" Type="http://schemas.openxmlformats.org/officeDocument/2006/relationships/tags" Target="../tags/tag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14492C4-4DA0-457E-969F-65D1F1BA5E73}" type="datetimeFigureOut">
              <a:rPr lang="en-US" smtClean="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5ECDC7B-F3BD-40AC-B03F-ED5B40E94C5F}" type="slidenum">
              <a:rPr lang="en-US" smtClean="0"/>
              <a:t>‹#›</a:t>
            </a:fld>
            <a:endParaRPr lang="en-US" dirty="0"/>
          </a:p>
        </p:txBody>
      </p:sp>
    </p:spTree>
    <p:extLst>
      <p:ext uri="{BB962C8B-B14F-4D97-AF65-F5344CB8AC3E}">
        <p14:creationId xmlns:p14="http://schemas.microsoft.com/office/powerpoint/2010/main" val="36144340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4492C4-4DA0-457E-969F-65D1F1BA5E73}" type="datetimeFigureOut">
              <a:rPr lang="en-US" smtClean="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5ECDC7B-F3BD-40AC-B03F-ED5B40E94C5F}" type="slidenum">
              <a:rPr lang="en-US" smtClean="0"/>
              <a:t>‹#›</a:t>
            </a:fld>
            <a:endParaRPr lang="en-US" dirty="0"/>
          </a:p>
        </p:txBody>
      </p:sp>
    </p:spTree>
    <p:extLst>
      <p:ext uri="{BB962C8B-B14F-4D97-AF65-F5344CB8AC3E}">
        <p14:creationId xmlns:p14="http://schemas.microsoft.com/office/powerpoint/2010/main" val="1122297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4492C4-4DA0-457E-969F-65D1F1BA5E73}" type="datetimeFigureOut">
              <a:rPr lang="en-US" smtClean="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5ECDC7B-F3BD-40AC-B03F-ED5B40E94C5F}" type="slidenum">
              <a:rPr lang="en-US" smtClean="0"/>
              <a:t>‹#›</a:t>
            </a:fld>
            <a:endParaRPr lang="en-US" dirty="0"/>
          </a:p>
        </p:txBody>
      </p:sp>
    </p:spTree>
    <p:extLst>
      <p:ext uri="{BB962C8B-B14F-4D97-AF65-F5344CB8AC3E}">
        <p14:creationId xmlns:p14="http://schemas.microsoft.com/office/powerpoint/2010/main" val="4136738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14492C4-4DA0-457E-969F-65D1F1BA5E73}" type="datetimeFigureOut">
              <a:rPr lang="en-US" smtClean="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5ECDC7B-F3BD-40AC-B03F-ED5B40E94C5F}" type="slidenum">
              <a:rPr lang="en-US" smtClean="0"/>
              <a:t>‹#›</a:t>
            </a:fld>
            <a:endParaRPr lang="en-US" dirty="0"/>
          </a:p>
        </p:txBody>
      </p:sp>
    </p:spTree>
    <p:extLst>
      <p:ext uri="{BB962C8B-B14F-4D97-AF65-F5344CB8AC3E}">
        <p14:creationId xmlns:p14="http://schemas.microsoft.com/office/powerpoint/2010/main" val="982744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14492C4-4DA0-457E-969F-65D1F1BA5E73}" type="datetimeFigureOut">
              <a:rPr lang="en-US" smtClean="0"/>
              <a:t>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5ECDC7B-F3BD-40AC-B03F-ED5B40E94C5F}" type="slidenum">
              <a:rPr lang="en-US" smtClean="0"/>
              <a:t>‹#›</a:t>
            </a:fld>
            <a:endParaRPr lang="en-US" dirty="0"/>
          </a:p>
        </p:txBody>
      </p:sp>
    </p:spTree>
    <p:extLst>
      <p:ext uri="{BB962C8B-B14F-4D97-AF65-F5344CB8AC3E}">
        <p14:creationId xmlns:p14="http://schemas.microsoft.com/office/powerpoint/2010/main" val="45146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14492C4-4DA0-457E-969F-65D1F1BA5E73}" type="datetimeFigureOut">
              <a:rPr lang="en-US" smtClean="0"/>
              <a:t>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5ECDC7B-F3BD-40AC-B03F-ED5B40E94C5F}" type="slidenum">
              <a:rPr lang="en-US" smtClean="0"/>
              <a:t>‹#›</a:t>
            </a:fld>
            <a:endParaRPr lang="en-US" dirty="0"/>
          </a:p>
        </p:txBody>
      </p:sp>
    </p:spTree>
    <p:extLst>
      <p:ext uri="{BB962C8B-B14F-4D97-AF65-F5344CB8AC3E}">
        <p14:creationId xmlns:p14="http://schemas.microsoft.com/office/powerpoint/2010/main" val="4217665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4492C4-4DA0-457E-969F-65D1F1BA5E73}" type="datetimeFigureOut">
              <a:rPr lang="en-US" smtClean="0"/>
              <a:t>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5ECDC7B-F3BD-40AC-B03F-ED5B40E94C5F}" type="slidenum">
              <a:rPr lang="en-US" smtClean="0"/>
              <a:t>‹#›</a:t>
            </a:fld>
            <a:endParaRPr lang="en-US" dirty="0"/>
          </a:p>
        </p:txBody>
      </p:sp>
    </p:spTree>
    <p:extLst>
      <p:ext uri="{BB962C8B-B14F-4D97-AF65-F5344CB8AC3E}">
        <p14:creationId xmlns:p14="http://schemas.microsoft.com/office/powerpoint/2010/main" val="3835479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4492C4-4DA0-457E-969F-65D1F1BA5E73}" type="datetimeFigureOut">
              <a:rPr lang="en-US" smtClean="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5ECDC7B-F3BD-40AC-B03F-ED5B40E94C5F}" type="slidenum">
              <a:rPr lang="en-US" smtClean="0"/>
              <a:t>‹#›</a:t>
            </a:fld>
            <a:endParaRPr lang="en-US" dirty="0"/>
          </a:p>
        </p:txBody>
      </p:sp>
    </p:spTree>
    <p:extLst>
      <p:ext uri="{BB962C8B-B14F-4D97-AF65-F5344CB8AC3E}">
        <p14:creationId xmlns:p14="http://schemas.microsoft.com/office/powerpoint/2010/main" val="3530989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4492C4-4DA0-457E-969F-65D1F1BA5E73}" type="datetimeFigureOut">
              <a:rPr lang="en-US" smtClean="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5ECDC7B-F3BD-40AC-B03F-ED5B40E94C5F}" type="slidenum">
              <a:rPr lang="en-US" smtClean="0"/>
              <a:t>‹#›</a:t>
            </a:fld>
            <a:endParaRPr lang="en-US" dirty="0"/>
          </a:p>
        </p:txBody>
      </p:sp>
    </p:spTree>
    <p:extLst>
      <p:ext uri="{BB962C8B-B14F-4D97-AF65-F5344CB8AC3E}">
        <p14:creationId xmlns:p14="http://schemas.microsoft.com/office/powerpoint/2010/main" val="17348424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4492C4-4DA0-457E-969F-65D1F1BA5E73}" type="datetimeFigureOut">
              <a:rPr lang="en-US" smtClean="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5ECDC7B-F3BD-40AC-B03F-ED5B40E94C5F}" type="slidenum">
              <a:rPr lang="en-US" smtClean="0"/>
              <a:t>‹#›</a:t>
            </a:fld>
            <a:endParaRPr lang="en-US" dirty="0"/>
          </a:p>
        </p:txBody>
      </p:sp>
    </p:spTree>
    <p:extLst>
      <p:ext uri="{BB962C8B-B14F-4D97-AF65-F5344CB8AC3E}">
        <p14:creationId xmlns:p14="http://schemas.microsoft.com/office/powerpoint/2010/main" val="3004714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4492C4-4DA0-457E-969F-65D1F1BA5E73}" type="datetimeFigureOut">
              <a:rPr lang="en-US" smtClean="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5ECDC7B-F3BD-40AC-B03F-ED5B40E94C5F}" type="slidenum">
              <a:rPr lang="en-US" smtClean="0"/>
              <a:t>‹#›</a:t>
            </a:fld>
            <a:endParaRPr lang="en-US" dirty="0"/>
          </a:p>
        </p:txBody>
      </p:sp>
    </p:spTree>
    <p:extLst>
      <p:ext uri="{BB962C8B-B14F-4D97-AF65-F5344CB8AC3E}">
        <p14:creationId xmlns:p14="http://schemas.microsoft.com/office/powerpoint/2010/main" val="23230049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7"/>
            <a:ext cx="9144000" cy="1655763"/>
          </a:xfrm>
        </p:spPr>
        <p:txBody>
          <a:bodyPr/>
          <a:lstStyle>
            <a:lvl1pPr marL="0" indent="0" algn="ctr">
              <a:buNone/>
              <a:defRPr sz="2400"/>
            </a:lvl1pPr>
            <a:lvl2pPr marL="457143" indent="0" algn="ctr">
              <a:buNone/>
              <a:defRPr sz="2000"/>
            </a:lvl2pPr>
            <a:lvl3pPr marL="914286" indent="0" algn="ctr">
              <a:buNone/>
              <a:defRPr sz="1900"/>
            </a:lvl3pPr>
            <a:lvl4pPr marL="1371430" indent="0" algn="ctr">
              <a:buNone/>
              <a:defRPr sz="1600"/>
            </a:lvl4pPr>
            <a:lvl5pPr marL="1828573" indent="0" algn="ctr">
              <a:buNone/>
              <a:defRPr sz="1600"/>
            </a:lvl5pPr>
            <a:lvl6pPr marL="2285718" indent="0" algn="ctr">
              <a:buNone/>
              <a:defRPr sz="1600"/>
            </a:lvl6pPr>
            <a:lvl7pPr marL="2742858" indent="0" algn="ctr">
              <a:buNone/>
              <a:defRPr sz="1600"/>
            </a:lvl7pPr>
            <a:lvl8pPr marL="3200000" indent="0" algn="ctr">
              <a:buNone/>
              <a:defRPr sz="1600"/>
            </a:lvl8pPr>
            <a:lvl9pPr marL="3657143"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E796AB6-1F54-40B2-B698-51393C41D048}" type="datetimeFigureOut">
              <a:rPr lang="en-US" smtClean="0">
                <a:solidFill>
                  <a:prstClr val="black">
                    <a:tint val="75000"/>
                  </a:prstClr>
                </a:solidFill>
              </a:rPr>
              <a:pPr/>
              <a:t>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578094B-4646-4B66-931D-46E794014560}" type="slidenum">
              <a:rPr lang="en-US" smtClean="0">
                <a:solidFill>
                  <a:prstClr val="black">
                    <a:tint val="75000"/>
                  </a:prstClr>
                </a:solidFill>
              </a:rPr>
              <a:pPr/>
              <a:t>‹#›</a:t>
            </a:fld>
            <a:endParaRPr lang="en-US" dirty="0">
              <a:solidFill>
                <a:prstClr val="black">
                  <a:tint val="75000"/>
                </a:prstClr>
              </a:solidFill>
            </a:endParaRPr>
          </a:p>
        </p:txBody>
      </p:sp>
      <p:pic>
        <p:nvPicPr>
          <p:cNvPr id="7" name="Picture 2" descr="http://www.lionsclubs.org/cs-assets/_files/images/logos/lionlogo_1c.gif"/>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9951" y="5636520"/>
            <a:ext cx="1196487" cy="1130016"/>
          </a:xfrm>
          <a:prstGeom prst="rect">
            <a:avLst/>
          </a:prstGeom>
          <a:noFill/>
          <a:effectLst>
            <a:outerShdw blurRad="50800" dist="38100" dir="2700000" sx="98000" sy="98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8" name="Title Placeholder 1"/>
          <p:cNvSpPr txBox="1">
            <a:spLocks/>
          </p:cNvSpPr>
          <p:nvPr userDrawn="1"/>
        </p:nvSpPr>
        <p:spPr>
          <a:xfrm>
            <a:off x="138404" y="94537"/>
            <a:ext cx="10515600" cy="1325563"/>
          </a:xfrm>
          <a:prstGeom prst="rect">
            <a:avLst/>
          </a:prstGeom>
        </p:spPr>
        <p:txBody>
          <a:bodyPr vert="horz" lIns="91430" tIns="45718" rIns="91430" bIns="45718" rtlCol="0" anchor="t">
            <a:normAutofit/>
          </a:bodyPr>
          <a:lstStyle>
            <a:lvl1pPr>
              <a:lnSpc>
                <a:spcPct val="90000"/>
              </a:lnSpc>
              <a:spcBef>
                <a:spcPct val="0"/>
              </a:spcBef>
              <a:buNone/>
              <a:defRPr sz="4400">
                <a:solidFill>
                  <a:schemeClr val="accent5">
                    <a:lumMod val="75000"/>
                  </a:schemeClr>
                </a:solidFill>
                <a:latin typeface="+mj-lt"/>
                <a:ea typeface="+mj-ea"/>
                <a:cs typeface="+mj-cs"/>
              </a:defRPr>
            </a:lvl1pPr>
          </a:lstStyle>
          <a:p>
            <a:pPr defTabSz="914286"/>
            <a:r>
              <a:rPr lang="en-US" dirty="0">
                <a:solidFill>
                  <a:srgbClr val="4472C4">
                    <a:lumMod val="75000"/>
                  </a:srgbClr>
                </a:solidFill>
              </a:rPr>
              <a:t>Click to edit Master title style</a:t>
            </a:r>
          </a:p>
        </p:txBody>
      </p:sp>
    </p:spTree>
    <p:custDataLst>
      <p:tags r:id="rId1"/>
    </p:custDataLst>
    <p:extLst>
      <p:ext uri="{BB962C8B-B14F-4D97-AF65-F5344CB8AC3E}">
        <p14:creationId xmlns:p14="http://schemas.microsoft.com/office/powerpoint/2010/main" val="3811550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30" tIns="45718" rIns="91430" bIns="45718" rtlCol="0" anchor="t">
            <a:normAutofit/>
          </a:bodyPr>
          <a:lstStyle>
            <a:lvl1pPr>
              <a:defRPr lang="en-US" dirty="0"/>
            </a:lvl1pPr>
          </a:lstStyle>
          <a:p>
            <a:pPr lvl="0"/>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796AB6-1F54-40B2-B698-51393C41D048}" type="datetimeFigureOut">
              <a:rPr lang="en-US" smtClean="0">
                <a:solidFill>
                  <a:prstClr val="black">
                    <a:tint val="75000"/>
                  </a:prstClr>
                </a:solidFill>
              </a:rPr>
              <a:pPr/>
              <a:t>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578094B-4646-4B66-931D-46E794014560}" type="slidenum">
              <a:rPr lang="en-US" smtClean="0">
                <a:solidFill>
                  <a:prstClr val="black">
                    <a:tint val="75000"/>
                  </a:prstClr>
                </a:solidFill>
              </a:rPr>
              <a:pPr/>
              <a:t>‹#›</a:t>
            </a:fld>
            <a:endParaRPr lang="en-US" dirty="0">
              <a:solidFill>
                <a:prstClr val="black">
                  <a:tint val="75000"/>
                </a:prstClr>
              </a:solidFill>
            </a:endParaRPr>
          </a:p>
        </p:txBody>
      </p:sp>
      <p:pic>
        <p:nvPicPr>
          <p:cNvPr id="7" name="Picture 2" descr="http://www.lionsclubs.org/cs-assets/_files/images/logos/lionlogo_1c.gif"/>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8411" y="5905175"/>
            <a:ext cx="955431" cy="902352"/>
          </a:xfrm>
          <a:prstGeom prst="rect">
            <a:avLst/>
          </a:prstGeom>
          <a:noFill/>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416488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rgbClr val="234773"/>
        </a:solidFill>
        <a:effectLst/>
      </p:bgPr>
    </p:bg>
    <p:spTree>
      <p:nvGrpSpPr>
        <p:cNvPr id="1" name=""/>
        <p:cNvGrpSpPr/>
        <p:nvPr/>
      </p:nvGrpSpPr>
      <p:grpSpPr>
        <a:xfrm>
          <a:off x="0" y="0"/>
          <a:ext cx="0" cy="0"/>
          <a:chOff x="0" y="0"/>
          <a:chExt cx="0" cy="0"/>
        </a:xfrm>
      </p:grpSpPr>
      <p:sp>
        <p:nvSpPr>
          <p:cNvPr id="10" name="Rectangle 9"/>
          <p:cNvSpPr/>
          <p:nvPr userDrawn="1"/>
        </p:nvSpPr>
        <p:spPr>
          <a:xfrm>
            <a:off x="8579206" y="-7232"/>
            <a:ext cx="3680295" cy="6858000"/>
          </a:xfrm>
          <a:prstGeom prst="rect">
            <a:avLst/>
          </a:prstGeom>
          <a:solidFill>
            <a:schemeClr val="bg1">
              <a:alpha val="15000"/>
            </a:schemeClr>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793" tIns="50793" rIns="50793" bIns="50793" numCol="1" spcCol="38098" rtlCol="0" anchor="ctr">
            <a:noAutofit/>
          </a:bodyPr>
          <a:lstStyle/>
          <a:p>
            <a:pPr algn="ctr" defTabSz="584127" latinLnBrk="1" hangingPunct="0"/>
            <a:endParaRPr lang="en-US" sz="2400" dirty="0">
              <a:solidFill>
                <a:srgbClr val="FFFFFF"/>
              </a:solidFill>
              <a:sym typeface="Helvetica Light"/>
            </a:endParaRPr>
          </a:p>
        </p:txBody>
      </p:sp>
      <p:pic>
        <p:nvPicPr>
          <p:cNvPr id="7" name="Picture 2" descr="http://www.lionsclubs.org/cs-assets/_files/images/logos/lionlogo_1c.gif"/>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851494" y="5591459"/>
            <a:ext cx="1196487" cy="1130016"/>
          </a:xfrm>
          <a:prstGeom prst="rect">
            <a:avLst/>
          </a:prstGeom>
          <a:noFill/>
          <a:effectLst>
            <a:outerShdw blurRad="50800" dist="38100" dir="2700000" sx="98000" sy="98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8" name="Title Placeholder 1"/>
          <p:cNvSpPr>
            <a:spLocks noGrp="1"/>
          </p:cNvSpPr>
          <p:nvPr>
            <p:ph type="title"/>
          </p:nvPr>
        </p:nvSpPr>
        <p:spPr>
          <a:xfrm>
            <a:off x="138404" y="94537"/>
            <a:ext cx="10515600" cy="661243"/>
          </a:xfrm>
          <a:prstGeom prst="rect">
            <a:avLst/>
          </a:prstGeom>
        </p:spPr>
        <p:txBody>
          <a:bodyPr vert="horz" lIns="91430" tIns="45718" rIns="91430" bIns="45718" rtlCol="0" anchor="t">
            <a:normAutofit/>
          </a:bodyPr>
          <a:lstStyle>
            <a:lvl1pPr>
              <a:defRPr>
                <a:solidFill>
                  <a:schemeClr val="bg1"/>
                </a:solidFill>
              </a:defRPr>
            </a:lvl1pPr>
          </a:lstStyle>
          <a:p>
            <a:r>
              <a:rPr lang="en-US" dirty="0"/>
              <a:t>Click to edit Master title style</a:t>
            </a:r>
          </a:p>
        </p:txBody>
      </p:sp>
    </p:spTree>
    <p:custDataLst>
      <p:tags r:id="rId1"/>
    </p:custDataLst>
    <p:extLst>
      <p:ext uri="{BB962C8B-B14F-4D97-AF65-F5344CB8AC3E}">
        <p14:creationId xmlns:p14="http://schemas.microsoft.com/office/powerpoint/2010/main" val="41541611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Section Header">
    <p:bg>
      <p:bgPr>
        <a:solidFill>
          <a:srgbClr val="234773"/>
        </a:solidFill>
        <a:effectLst/>
      </p:bgPr>
    </p:bg>
    <p:spTree>
      <p:nvGrpSpPr>
        <p:cNvPr id="1" name=""/>
        <p:cNvGrpSpPr/>
        <p:nvPr/>
      </p:nvGrpSpPr>
      <p:grpSpPr>
        <a:xfrm>
          <a:off x="0" y="0"/>
          <a:ext cx="0" cy="0"/>
          <a:chOff x="0" y="0"/>
          <a:chExt cx="0" cy="0"/>
        </a:xfrm>
      </p:grpSpPr>
      <p:pic>
        <p:nvPicPr>
          <p:cNvPr id="7" name="Picture 2" descr="http://www.lionsclubs.org/cs-assets/_files/images/logos/lionlogo_1c.gif"/>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851494" y="5591459"/>
            <a:ext cx="1196487" cy="1130016"/>
          </a:xfrm>
          <a:prstGeom prst="rect">
            <a:avLst/>
          </a:prstGeom>
          <a:noFill/>
          <a:effectLst>
            <a:outerShdw blurRad="50800" dist="38100" dir="2700000" sx="98000" sy="98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8" name="Title Placeholder 1"/>
          <p:cNvSpPr>
            <a:spLocks noGrp="1"/>
          </p:cNvSpPr>
          <p:nvPr>
            <p:ph type="title"/>
          </p:nvPr>
        </p:nvSpPr>
        <p:spPr>
          <a:xfrm>
            <a:off x="138404" y="94537"/>
            <a:ext cx="10515600" cy="661243"/>
          </a:xfrm>
          <a:prstGeom prst="rect">
            <a:avLst/>
          </a:prstGeom>
        </p:spPr>
        <p:txBody>
          <a:bodyPr vert="horz" lIns="91430" tIns="45718" rIns="91430" bIns="45718" rtlCol="0" anchor="t">
            <a:normAutofit/>
          </a:bodyPr>
          <a:lstStyle>
            <a:lvl1pPr>
              <a:defRPr>
                <a:solidFill>
                  <a:schemeClr val="bg1"/>
                </a:solidFill>
              </a:defRPr>
            </a:lvl1pPr>
          </a:lstStyle>
          <a:p>
            <a:r>
              <a:rPr lang="en-US" dirty="0"/>
              <a:t>Click to edit Master title style</a:t>
            </a:r>
          </a:p>
        </p:txBody>
      </p:sp>
    </p:spTree>
    <p:custDataLst>
      <p:tags r:id="rId1"/>
    </p:custDataLst>
    <p:extLst>
      <p:ext uri="{BB962C8B-B14F-4D97-AF65-F5344CB8AC3E}">
        <p14:creationId xmlns:p14="http://schemas.microsoft.com/office/powerpoint/2010/main" val="13327518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Section Header">
    <p:bg>
      <p:bgPr>
        <a:solidFill>
          <a:schemeClr val="bg1"/>
        </a:solidFill>
        <a:effectLst/>
      </p:bgPr>
    </p:bg>
    <p:spTree>
      <p:nvGrpSpPr>
        <p:cNvPr id="1" name=""/>
        <p:cNvGrpSpPr/>
        <p:nvPr/>
      </p:nvGrpSpPr>
      <p:grpSpPr>
        <a:xfrm>
          <a:off x="0" y="0"/>
          <a:ext cx="0" cy="0"/>
          <a:chOff x="0" y="0"/>
          <a:chExt cx="0" cy="0"/>
        </a:xfrm>
      </p:grpSpPr>
      <p:pic>
        <p:nvPicPr>
          <p:cNvPr id="7" name="Picture 2" descr="http://www.lionsclubs.org/cs-assets/_files/images/logos/lionlogo_1c.gif"/>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851494" y="5591459"/>
            <a:ext cx="1196487" cy="1130016"/>
          </a:xfrm>
          <a:prstGeom prst="rect">
            <a:avLst/>
          </a:prstGeom>
          <a:noFill/>
          <a:effectLst>
            <a:outerShdw blurRad="50800" dist="38100" dir="2700000" sx="98000" sy="98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8" name="Title Placeholder 1"/>
          <p:cNvSpPr>
            <a:spLocks noGrp="1"/>
          </p:cNvSpPr>
          <p:nvPr>
            <p:ph type="title"/>
          </p:nvPr>
        </p:nvSpPr>
        <p:spPr>
          <a:xfrm>
            <a:off x="138404" y="94537"/>
            <a:ext cx="10515600" cy="661243"/>
          </a:xfrm>
          <a:prstGeom prst="rect">
            <a:avLst/>
          </a:prstGeom>
        </p:spPr>
        <p:txBody>
          <a:bodyPr vert="horz" lIns="91430" tIns="45718" rIns="91430" bIns="45718" rtlCol="0" anchor="t">
            <a:normAutofit/>
          </a:bodyPr>
          <a:lstStyle>
            <a:lvl1pPr>
              <a:defRPr>
                <a:solidFill>
                  <a:schemeClr val="bg1"/>
                </a:solidFill>
              </a:defRPr>
            </a:lvl1pPr>
          </a:lstStyle>
          <a:p>
            <a:r>
              <a:rPr lang="en-US" dirty="0"/>
              <a:t>Click to edit Master title style</a:t>
            </a:r>
          </a:p>
        </p:txBody>
      </p:sp>
    </p:spTree>
    <p:custDataLst>
      <p:tags r:id="rId1"/>
    </p:custDataLst>
    <p:extLst>
      <p:ext uri="{BB962C8B-B14F-4D97-AF65-F5344CB8AC3E}">
        <p14:creationId xmlns:p14="http://schemas.microsoft.com/office/powerpoint/2010/main" val="27684194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43" indent="0">
              <a:buNone/>
              <a:defRPr sz="2000" b="1"/>
            </a:lvl2pPr>
            <a:lvl3pPr marL="914286" indent="0">
              <a:buNone/>
              <a:defRPr sz="19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143" indent="0">
              <a:buNone/>
              <a:defRPr sz="2000" b="1"/>
            </a:lvl2pPr>
            <a:lvl3pPr marL="914286" indent="0">
              <a:buNone/>
              <a:defRPr sz="19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E796AB6-1F54-40B2-B698-51393C41D048}" type="datetimeFigureOut">
              <a:rPr lang="en-US" smtClean="0">
                <a:solidFill>
                  <a:prstClr val="black">
                    <a:tint val="75000"/>
                  </a:prstClr>
                </a:solidFill>
              </a:rPr>
              <a:pPr/>
              <a:t>2/1/2021</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A578094B-4646-4B66-931D-46E794014560}" type="slidenum">
              <a:rPr lang="en-US" smtClean="0">
                <a:solidFill>
                  <a:prstClr val="black">
                    <a:tint val="75000"/>
                  </a:prstClr>
                </a:solidFill>
              </a:rPr>
              <a:pPr/>
              <a:t>‹#›</a:t>
            </a:fld>
            <a:endParaRPr lang="en-US" dirty="0">
              <a:solidFill>
                <a:prstClr val="black">
                  <a:tint val="75000"/>
                </a:prstClr>
              </a:solidFill>
            </a:endParaRPr>
          </a:p>
        </p:txBody>
      </p:sp>
      <p:pic>
        <p:nvPicPr>
          <p:cNvPr id="10" name="Picture 2" descr="http://www.lionsclubs.org/cs-assets/_files/images/logos/lionlogo_1c.gif"/>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9951" y="5636520"/>
            <a:ext cx="1196487" cy="1130016"/>
          </a:xfrm>
          <a:prstGeom prst="rect">
            <a:avLst/>
          </a:prstGeom>
          <a:noFill/>
          <a:effectLst>
            <a:outerShdw blurRad="50800" dist="38100" dir="2700000" sx="98000" sy="98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1" name="Title Placeholder 1"/>
          <p:cNvSpPr>
            <a:spLocks noGrp="1"/>
          </p:cNvSpPr>
          <p:nvPr>
            <p:ph type="title"/>
          </p:nvPr>
        </p:nvSpPr>
        <p:spPr>
          <a:xfrm>
            <a:off x="138404" y="94537"/>
            <a:ext cx="10515600" cy="1325563"/>
          </a:xfrm>
          <a:prstGeom prst="rect">
            <a:avLst/>
          </a:prstGeom>
        </p:spPr>
        <p:txBody>
          <a:bodyPr vert="horz" lIns="91430" tIns="45718" rIns="91430" bIns="45718" rtlCol="0" anchor="t">
            <a:normAutofit/>
          </a:bodyPr>
          <a:lstStyle>
            <a:lvl1pPr>
              <a:defRPr lang="en-US"/>
            </a:lvl1pPr>
          </a:lstStyle>
          <a:p>
            <a:pPr lvl="0"/>
            <a:r>
              <a:rPr lang="en-US"/>
              <a:t>Click to edit Master title style</a:t>
            </a:r>
          </a:p>
        </p:txBody>
      </p:sp>
    </p:spTree>
    <p:custDataLst>
      <p:tags r:id="rId1"/>
    </p:custDataLst>
    <p:extLst>
      <p:ext uri="{BB962C8B-B14F-4D97-AF65-F5344CB8AC3E}">
        <p14:creationId xmlns:p14="http://schemas.microsoft.com/office/powerpoint/2010/main" val="42773828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30" tIns="45718" rIns="91430" bIns="45718" rtlCol="0" anchor="t">
            <a:normAutofit/>
          </a:bodyPr>
          <a:lstStyle>
            <a:lvl1pPr>
              <a:defRPr lang="en-US"/>
            </a:lvl1pPr>
          </a:lstStyle>
          <a:p>
            <a:pPr lvl="0"/>
            <a:r>
              <a:rPr lang="en-US"/>
              <a:t>Click to edit Master title style</a:t>
            </a:r>
          </a:p>
        </p:txBody>
      </p:sp>
      <p:sp>
        <p:nvSpPr>
          <p:cNvPr id="3" name="Date Placeholder 2"/>
          <p:cNvSpPr>
            <a:spLocks noGrp="1"/>
          </p:cNvSpPr>
          <p:nvPr>
            <p:ph type="dt" sz="half" idx="10"/>
          </p:nvPr>
        </p:nvSpPr>
        <p:spPr/>
        <p:txBody>
          <a:bodyPr/>
          <a:lstStyle/>
          <a:p>
            <a:fld id="{0E796AB6-1F54-40B2-B698-51393C41D048}" type="datetimeFigureOut">
              <a:rPr lang="en-US" smtClean="0">
                <a:solidFill>
                  <a:prstClr val="black">
                    <a:tint val="75000"/>
                  </a:prstClr>
                </a:solidFill>
              </a:rPr>
              <a:pPr/>
              <a:t>2/1/2021</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A578094B-4646-4B66-931D-46E794014560}" type="slidenum">
              <a:rPr lang="en-US" smtClean="0">
                <a:solidFill>
                  <a:prstClr val="black">
                    <a:tint val="75000"/>
                  </a:prstClr>
                </a:solidFill>
              </a:rPr>
              <a:pPr/>
              <a:t>‹#›</a:t>
            </a:fld>
            <a:endParaRPr lang="en-US" dirty="0">
              <a:solidFill>
                <a:prstClr val="black">
                  <a:tint val="75000"/>
                </a:prstClr>
              </a:solidFill>
            </a:endParaRPr>
          </a:p>
        </p:txBody>
      </p:sp>
      <p:pic>
        <p:nvPicPr>
          <p:cNvPr id="6" name="Picture 2" descr="http://www.lionsclubs.org/cs-assets/_files/images/logos/lionlogo_1c.gif"/>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9951" y="5636520"/>
            <a:ext cx="1196487" cy="1130016"/>
          </a:xfrm>
          <a:prstGeom prst="rect">
            <a:avLst/>
          </a:prstGeom>
          <a:noFill/>
          <a:effectLst>
            <a:outerShdw blurRad="50800" dist="38100" dir="2700000" sx="98000" sy="98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33237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9" Type="http://schemas.openxmlformats.org/officeDocument/2006/relationships/tags" Target="../tags/tag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4492C4-4DA0-457E-969F-65D1F1BA5E73}" type="datetimeFigureOut">
              <a:rPr lang="en-US" smtClean="0"/>
              <a:t>2/1/2021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ECDC7B-F3BD-40AC-B03F-ED5B40E94C5F}" type="slidenum">
              <a:rPr lang="en-US" smtClean="0"/>
              <a:t>‹#›</a:t>
            </a:fld>
            <a:endParaRPr lang="en-US" dirty="0"/>
          </a:p>
        </p:txBody>
      </p:sp>
    </p:spTree>
    <p:extLst>
      <p:ext uri="{BB962C8B-B14F-4D97-AF65-F5344CB8AC3E}">
        <p14:creationId xmlns:p14="http://schemas.microsoft.com/office/powerpoint/2010/main" val="6943892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404" y="94537"/>
            <a:ext cx="10515600" cy="661243"/>
          </a:xfrm>
          <a:prstGeom prst="rect">
            <a:avLst/>
          </a:prstGeom>
        </p:spPr>
        <p:txBody>
          <a:bodyPr vert="horz" lIns="91430" tIns="45718" rIns="91430" bIns="45718" rtlCol="0" anchor="t">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9"/>
          </a:xfrm>
          <a:prstGeom prst="rect">
            <a:avLst/>
          </a:prstGeom>
        </p:spPr>
        <p:txBody>
          <a:bodyPr vert="horz" lIns="91430" tIns="45718" rIns="91430"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2"/>
            <a:ext cx="2743200" cy="365125"/>
          </a:xfrm>
          <a:prstGeom prst="rect">
            <a:avLst/>
          </a:prstGeom>
        </p:spPr>
        <p:txBody>
          <a:bodyPr vert="horz" lIns="91430" tIns="45718" rIns="91430" bIns="45718" rtlCol="0" anchor="ctr"/>
          <a:lstStyle>
            <a:lvl1pPr algn="l">
              <a:defRPr sz="1200">
                <a:solidFill>
                  <a:schemeClr val="tx1">
                    <a:tint val="75000"/>
                  </a:schemeClr>
                </a:solidFill>
              </a:defRPr>
            </a:lvl1pPr>
          </a:lstStyle>
          <a:p>
            <a:pPr defTabSz="914286"/>
            <a:fld id="{0E796AB6-1F54-40B2-B698-51393C41D048}" type="datetimeFigureOut">
              <a:rPr lang="en-US" smtClean="0">
                <a:solidFill>
                  <a:prstClr val="black">
                    <a:tint val="75000"/>
                  </a:prstClr>
                </a:solidFill>
              </a:rPr>
              <a:pPr defTabSz="914286"/>
              <a:t>2/1/2021</a:t>
            </a:fld>
            <a:endParaRPr lang="en-US" dirty="0">
              <a:solidFill>
                <a:prstClr val="black">
                  <a:tint val="75000"/>
                </a:prstClr>
              </a:solidFill>
            </a:endParaRPr>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30" tIns="45718" rIns="91430" bIns="45718" rtlCol="0" anchor="ctr"/>
          <a:lstStyle>
            <a:lvl1pPr algn="ctr">
              <a:defRPr sz="1200">
                <a:solidFill>
                  <a:schemeClr val="tx1">
                    <a:tint val="75000"/>
                  </a:schemeClr>
                </a:solidFill>
              </a:defRPr>
            </a:lvl1pPr>
          </a:lstStyle>
          <a:p>
            <a:pPr defTabSz="914286"/>
            <a:endParaRPr lang="en-US" dirty="0">
              <a:solidFill>
                <a:prstClr val="black">
                  <a:tint val="75000"/>
                </a:prstClr>
              </a:solidFill>
            </a:endParaRPr>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30" tIns="45718" rIns="91430" bIns="45718" rtlCol="0" anchor="ctr"/>
          <a:lstStyle>
            <a:lvl1pPr algn="r">
              <a:defRPr sz="1200">
                <a:solidFill>
                  <a:schemeClr val="tx1">
                    <a:tint val="75000"/>
                  </a:schemeClr>
                </a:solidFill>
              </a:defRPr>
            </a:lvl1pPr>
          </a:lstStyle>
          <a:p>
            <a:pPr defTabSz="914286"/>
            <a:fld id="{A578094B-4646-4B66-931D-46E794014560}" type="slidenum">
              <a:rPr lang="en-US" smtClean="0">
                <a:solidFill>
                  <a:prstClr val="black">
                    <a:tint val="75000"/>
                  </a:prstClr>
                </a:solidFill>
              </a:rPr>
              <a:pPr defTabSz="914286"/>
              <a:t>‹#›</a:t>
            </a:fld>
            <a:endParaRPr lang="en-US" dirty="0">
              <a:solidFill>
                <a:prstClr val="black">
                  <a:tint val="75000"/>
                </a:prstClr>
              </a:solidFill>
            </a:endParaRPr>
          </a:p>
        </p:txBody>
      </p:sp>
    </p:spTree>
    <p:custDataLst>
      <p:tags r:id="rId9"/>
    </p:custDataLst>
    <p:extLst>
      <p:ext uri="{BB962C8B-B14F-4D97-AF65-F5344CB8AC3E}">
        <p14:creationId xmlns:p14="http://schemas.microsoft.com/office/powerpoint/2010/main" val="12147012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286" rtl="0" eaLnBrk="1" latinLnBrk="0" hangingPunct="1">
        <a:lnSpc>
          <a:spcPct val="90000"/>
        </a:lnSpc>
        <a:spcBef>
          <a:spcPct val="0"/>
        </a:spcBef>
        <a:buNone/>
        <a:defRPr sz="4400" kern="1200">
          <a:solidFill>
            <a:schemeClr val="accent5">
              <a:lumMod val="75000"/>
            </a:schemeClr>
          </a:solidFill>
          <a:latin typeface="+mj-lt"/>
          <a:ea typeface="+mj-ea"/>
          <a:cs typeface="+mj-cs"/>
        </a:defRPr>
      </a:lvl1pPr>
    </p:titleStyle>
    <p:bodyStyle>
      <a:lvl1pPr marL="228573" indent="-228573" algn="l" defTabSz="91428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18" indent="-228573" algn="l" defTabSz="91428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5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0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14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286"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p:bodyStyle>
    <p:otherStyle>
      <a:defPPr>
        <a:defRPr lang="en-US"/>
      </a:defPPr>
      <a:lvl1pPr marL="0" algn="l" defTabSz="914286" rtl="0" eaLnBrk="1" latinLnBrk="0" hangingPunct="1">
        <a:defRPr sz="1900" kern="1200">
          <a:solidFill>
            <a:schemeClr val="tx1"/>
          </a:solidFill>
          <a:latin typeface="+mn-lt"/>
          <a:ea typeface="+mn-ea"/>
          <a:cs typeface="+mn-cs"/>
        </a:defRPr>
      </a:lvl1pPr>
      <a:lvl2pPr marL="457143" algn="l" defTabSz="914286" rtl="0" eaLnBrk="1" latinLnBrk="0" hangingPunct="1">
        <a:defRPr sz="1900" kern="1200">
          <a:solidFill>
            <a:schemeClr val="tx1"/>
          </a:solidFill>
          <a:latin typeface="+mn-lt"/>
          <a:ea typeface="+mn-ea"/>
          <a:cs typeface="+mn-cs"/>
        </a:defRPr>
      </a:lvl2pPr>
      <a:lvl3pPr marL="914286" algn="l" defTabSz="914286" rtl="0" eaLnBrk="1" latinLnBrk="0" hangingPunct="1">
        <a:defRPr sz="1900" kern="1200">
          <a:solidFill>
            <a:schemeClr val="tx1"/>
          </a:solidFill>
          <a:latin typeface="+mn-lt"/>
          <a:ea typeface="+mn-ea"/>
          <a:cs typeface="+mn-cs"/>
        </a:defRPr>
      </a:lvl3pPr>
      <a:lvl4pPr marL="1371430" algn="l" defTabSz="914286" rtl="0" eaLnBrk="1" latinLnBrk="0" hangingPunct="1">
        <a:defRPr sz="1900" kern="1200">
          <a:solidFill>
            <a:schemeClr val="tx1"/>
          </a:solidFill>
          <a:latin typeface="+mn-lt"/>
          <a:ea typeface="+mn-ea"/>
          <a:cs typeface="+mn-cs"/>
        </a:defRPr>
      </a:lvl4pPr>
      <a:lvl5pPr marL="1828573" algn="l" defTabSz="914286" rtl="0" eaLnBrk="1" latinLnBrk="0" hangingPunct="1">
        <a:defRPr sz="1900" kern="1200">
          <a:solidFill>
            <a:schemeClr val="tx1"/>
          </a:solidFill>
          <a:latin typeface="+mn-lt"/>
          <a:ea typeface="+mn-ea"/>
          <a:cs typeface="+mn-cs"/>
        </a:defRPr>
      </a:lvl5pPr>
      <a:lvl6pPr marL="2285718" algn="l" defTabSz="914286" rtl="0" eaLnBrk="1" latinLnBrk="0" hangingPunct="1">
        <a:defRPr sz="1900" kern="1200">
          <a:solidFill>
            <a:schemeClr val="tx1"/>
          </a:solidFill>
          <a:latin typeface="+mn-lt"/>
          <a:ea typeface="+mn-ea"/>
          <a:cs typeface="+mn-cs"/>
        </a:defRPr>
      </a:lvl6pPr>
      <a:lvl7pPr marL="2742858" algn="l" defTabSz="914286" rtl="0" eaLnBrk="1" latinLnBrk="0" hangingPunct="1">
        <a:defRPr sz="1900" kern="1200">
          <a:solidFill>
            <a:schemeClr val="tx1"/>
          </a:solidFill>
          <a:latin typeface="+mn-lt"/>
          <a:ea typeface="+mn-ea"/>
          <a:cs typeface="+mn-cs"/>
        </a:defRPr>
      </a:lvl7pPr>
      <a:lvl8pPr marL="3200000" algn="l" defTabSz="914286" rtl="0" eaLnBrk="1" latinLnBrk="0" hangingPunct="1">
        <a:defRPr sz="1900" kern="1200">
          <a:solidFill>
            <a:schemeClr val="tx1"/>
          </a:solidFill>
          <a:latin typeface="+mn-lt"/>
          <a:ea typeface="+mn-ea"/>
          <a:cs typeface="+mn-cs"/>
        </a:defRPr>
      </a:lvl8pPr>
      <a:lvl9pPr marL="3657143" algn="l" defTabSz="914286"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8.xml"/><Relationship Id="rId5" Type="http://schemas.openxmlformats.org/officeDocument/2006/relationships/image" Target="../media/image10.jpe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jpeg"/><Relationship Id="rId3" Type="http://schemas.openxmlformats.org/officeDocument/2006/relationships/image" Target="../media/image11.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jpe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26.jpeg"/><Relationship Id="rId5" Type="http://schemas.openxmlformats.org/officeDocument/2006/relationships/image" Target="../media/image25.png"/><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28.jpe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8.xml"/><Relationship Id="rId4" Type="http://schemas.openxmlformats.org/officeDocument/2006/relationships/image" Target="../media/image29.jpeg"/></Relationships>
</file>

<file path=ppt/slides/_rels/slide1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mailto:MarkWRoth@ao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7" name="Rectangle 136">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9" name="Rectangle 138">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1" name="Rectangle 140">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a:extLst>
              <a:ext uri="{FF2B5EF4-FFF2-40B4-BE49-F238E27FC236}">
                <a16:creationId xmlns:a16="http://schemas.microsoft.com/office/drawing/2014/main" id="{2646A117-1A90-4C25-8A02-11490A0A96E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313" y="-857"/>
            <a:ext cx="12194313" cy="2316919"/>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6E735957-3448-4CB3-9E9F-9F6E6CAD73A2}"/>
              </a:ext>
            </a:extLst>
          </p:cNvPr>
          <p:cNvSpPr txBox="1">
            <a:spLocks/>
          </p:cNvSpPr>
          <p:nvPr/>
        </p:nvSpPr>
        <p:spPr>
          <a:xfrm>
            <a:off x="766" y="4223935"/>
            <a:ext cx="12191234" cy="294967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8000" b="1" dirty="0">
                <a:solidFill>
                  <a:srgbClr val="FFC000"/>
                </a:solidFill>
                <a:effectLst>
                  <a:outerShdw blurRad="38100" dist="38100" dir="2700000" algn="tl">
                    <a:srgbClr val="000000">
                      <a:alpha val="43137"/>
                    </a:srgbClr>
                  </a:outerShdw>
                </a:effectLst>
                <a:latin typeface="+mn-lt"/>
              </a:rPr>
              <a:t>New Member Recruitment</a:t>
            </a:r>
            <a:r>
              <a:rPr lang="en-US" sz="6000" b="1" dirty="0">
                <a:solidFill>
                  <a:srgbClr val="FFC000"/>
                </a:solidFill>
                <a:effectLst>
                  <a:outerShdw blurRad="38100" dist="38100" dir="2700000" algn="tl">
                    <a:srgbClr val="000000">
                      <a:alpha val="43137"/>
                    </a:srgbClr>
                  </a:outerShdw>
                </a:effectLst>
                <a:latin typeface="+mn-lt"/>
              </a:rPr>
              <a:t>:</a:t>
            </a:r>
            <a:r>
              <a:rPr lang="en-US" sz="4800" b="1" dirty="0">
                <a:solidFill>
                  <a:srgbClr val="FFC000"/>
                </a:solidFill>
                <a:effectLst>
                  <a:outerShdw blurRad="38100" dist="38100" dir="2700000" algn="tl">
                    <a:srgbClr val="000000">
                      <a:alpha val="43137"/>
                    </a:srgbClr>
                  </a:outerShdw>
                </a:effectLst>
                <a:latin typeface="+mn-lt"/>
              </a:rPr>
              <a:t> </a:t>
            </a:r>
          </a:p>
          <a:p>
            <a:pPr algn="ctr"/>
            <a:r>
              <a:rPr lang="en-US" sz="5400" b="1" dirty="0">
                <a:solidFill>
                  <a:srgbClr val="FFC000"/>
                </a:solidFill>
                <a:effectLst>
                  <a:outerShdw blurRad="38100" dist="38100" dir="2700000" algn="tl">
                    <a:srgbClr val="000000">
                      <a:alpha val="43137"/>
                    </a:srgbClr>
                  </a:outerShdw>
                </a:effectLst>
                <a:latin typeface="+mn-lt"/>
              </a:rPr>
              <a:t>Preparation is the Key to Growth</a:t>
            </a:r>
          </a:p>
        </p:txBody>
      </p:sp>
      <p:pic>
        <p:nvPicPr>
          <p:cNvPr id="17" name="Picture 16" descr="Ellijay Lions Club - Home Page">
            <a:extLst>
              <a:ext uri="{FF2B5EF4-FFF2-40B4-BE49-F238E27FC236}">
                <a16:creationId xmlns:a16="http://schemas.microsoft.com/office/drawing/2014/main" id="{EBEACFE9-4521-4A22-A51F-CE8100B3F0D2}"/>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98179" y="2667308"/>
            <a:ext cx="1590249" cy="1522956"/>
          </a:xfrm>
          <a:prstGeom prst="rect">
            <a:avLst/>
          </a:prstGeom>
          <a:noFill/>
          <a:ln>
            <a:noFill/>
          </a:ln>
        </p:spPr>
      </p:pic>
    </p:spTree>
    <p:extLst>
      <p:ext uri="{BB962C8B-B14F-4D97-AF65-F5344CB8AC3E}">
        <p14:creationId xmlns:p14="http://schemas.microsoft.com/office/powerpoint/2010/main" val="2204289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1999" cy="1600200"/>
          </a:xfrm>
          <a:solidFill>
            <a:srgbClr val="002060"/>
          </a:solidFill>
        </p:spPr>
        <p:txBody>
          <a:bodyPr anchor="ctr">
            <a:normAutofit/>
          </a:bodyPr>
          <a:lstStyle/>
          <a:p>
            <a:r>
              <a:rPr lang="en-US" sz="6000" b="1" dirty="0">
                <a:solidFill>
                  <a:schemeClr val="bg1"/>
                </a:solidFill>
                <a:effectLst>
                  <a:outerShdw blurRad="38100" dist="38100" dir="2700000" algn="tl">
                    <a:srgbClr val="000000">
                      <a:alpha val="43137"/>
                    </a:srgbClr>
                  </a:outerShdw>
                </a:effectLst>
                <a:latin typeface="+mn-lt"/>
              </a:rPr>
              <a:t>   </a:t>
            </a:r>
            <a:r>
              <a:rPr lang="en-US" sz="5400" b="1" dirty="0">
                <a:solidFill>
                  <a:schemeClr val="bg1"/>
                </a:solidFill>
                <a:effectLst>
                  <a:outerShdw blurRad="38100" dist="38100" dir="2700000" algn="tl">
                    <a:srgbClr val="000000">
                      <a:alpha val="43137"/>
                    </a:srgbClr>
                  </a:outerShdw>
                </a:effectLst>
                <a:latin typeface="+mn-lt"/>
              </a:rPr>
              <a:t>Objectives</a:t>
            </a:r>
          </a:p>
        </p:txBody>
      </p:sp>
      <p:sp>
        <p:nvSpPr>
          <p:cNvPr id="4" name="Text Placeholder 3"/>
          <p:cNvSpPr>
            <a:spLocks noGrp="1"/>
          </p:cNvSpPr>
          <p:nvPr>
            <p:ph type="body" sz="half" idx="2"/>
          </p:nvPr>
        </p:nvSpPr>
        <p:spPr>
          <a:xfrm>
            <a:off x="433596" y="1928967"/>
            <a:ext cx="6215260" cy="3586616"/>
          </a:xfrm>
        </p:spPr>
        <p:txBody>
          <a:bodyPr>
            <a:normAutofit/>
          </a:bodyPr>
          <a:lstStyle/>
          <a:p>
            <a:pPr marL="342900" lvl="0" indent="-342900" defTabSz="457200">
              <a:lnSpc>
                <a:spcPct val="100000"/>
              </a:lnSpc>
              <a:buSzPct val="80000"/>
              <a:buFont typeface="Arial" panose="020B0604020202020204" pitchFamily="34" charset="0"/>
              <a:buChar char="•"/>
            </a:pPr>
            <a:r>
              <a:rPr lang="en-US" sz="3000" dirty="0">
                <a:solidFill>
                  <a:srgbClr val="002060"/>
                </a:solidFill>
              </a:rPr>
              <a:t>To help you prepare your club for success in New Lion recruitment</a:t>
            </a:r>
          </a:p>
          <a:p>
            <a:pPr marL="342900" lvl="0" indent="-342900" defTabSz="457200">
              <a:lnSpc>
                <a:spcPct val="100000"/>
              </a:lnSpc>
              <a:buSzPct val="80000"/>
              <a:buFont typeface="Arial" panose="020B0604020202020204" pitchFamily="34" charset="0"/>
              <a:buChar char="•"/>
            </a:pPr>
            <a:r>
              <a:rPr lang="en-US" sz="3000" dirty="0">
                <a:solidFill>
                  <a:srgbClr val="002060"/>
                </a:solidFill>
              </a:rPr>
              <a:t>Show you how to make Membership a priority in your Club</a:t>
            </a:r>
          </a:p>
          <a:p>
            <a:pPr marL="342900" lvl="0" indent="-342900" defTabSz="457200">
              <a:lnSpc>
                <a:spcPct val="100000"/>
              </a:lnSpc>
              <a:buSzPct val="80000"/>
              <a:buFont typeface="Arial" panose="020B0604020202020204" pitchFamily="34" charset="0"/>
              <a:buChar char="•"/>
            </a:pPr>
            <a:r>
              <a:rPr lang="en-US" sz="3000" dirty="0">
                <a:solidFill>
                  <a:srgbClr val="002060"/>
                </a:solidFill>
              </a:rPr>
              <a:t>Illustrate how you can prime your members and club for new member growth</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017" y="5636525"/>
            <a:ext cx="1142521" cy="1105469"/>
          </a:xfrm>
          <a:prstGeom prst="rect">
            <a:avLst/>
          </a:prstGeom>
        </p:spPr>
      </p:pic>
      <p:pic>
        <p:nvPicPr>
          <p:cNvPr id="9" name="Picture 8" descr="Image may contain: 1 person, text that says 'LCIF LCIF Together WEEVE WE'">
            <a:extLst>
              <a:ext uri="{FF2B5EF4-FFF2-40B4-BE49-F238E27FC236}">
                <a16:creationId xmlns:a16="http://schemas.microsoft.com/office/drawing/2014/main" id="{F5C914C9-3AE4-48B2-B84B-4599EA3627A5}"/>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77455" y="2634320"/>
            <a:ext cx="4730325" cy="2881263"/>
          </a:xfrm>
          <a:prstGeom prst="rect">
            <a:avLst/>
          </a:prstGeom>
          <a:ln w="19050">
            <a:solidFill>
              <a:srgbClr val="FFC000"/>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71519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4537" y="312234"/>
            <a:ext cx="11061313" cy="1600200"/>
          </a:xfrm>
          <a:solidFill>
            <a:srgbClr val="002060"/>
          </a:solidFill>
        </p:spPr>
        <p:txBody>
          <a:bodyPr anchor="ctr">
            <a:normAutofit/>
          </a:bodyPr>
          <a:lstStyle/>
          <a:p>
            <a:r>
              <a:rPr lang="en-US" sz="5400" b="1" dirty="0">
                <a:solidFill>
                  <a:schemeClr val="bg1"/>
                </a:solidFill>
                <a:latin typeface="+mn-lt"/>
              </a:rPr>
              <a:t>   Preparing Your Club to Recruit</a:t>
            </a:r>
          </a:p>
        </p:txBody>
      </p:sp>
      <p:sp>
        <p:nvSpPr>
          <p:cNvPr id="4" name="Text Placeholder 3"/>
          <p:cNvSpPr>
            <a:spLocks noGrp="1"/>
          </p:cNvSpPr>
          <p:nvPr>
            <p:ph type="body" sz="half" idx="2"/>
          </p:nvPr>
        </p:nvSpPr>
        <p:spPr>
          <a:xfrm>
            <a:off x="334537" y="2077547"/>
            <a:ext cx="6212689" cy="3621527"/>
          </a:xfrm>
        </p:spPr>
        <p:txBody>
          <a:bodyPr>
            <a:noAutofit/>
          </a:bodyPr>
          <a:lstStyle/>
          <a:p>
            <a:r>
              <a:rPr lang="en-US" sz="3000" b="1" dirty="0">
                <a:solidFill>
                  <a:srgbClr val="002060"/>
                </a:solidFill>
                <a:effectLst>
                  <a:outerShdw blurRad="38100" dist="38100" dir="2700000" algn="tl">
                    <a:srgbClr val="000000">
                      <a:alpha val="43137"/>
                    </a:srgbClr>
                  </a:outerShdw>
                </a:effectLst>
              </a:rPr>
              <a:t>Considerations</a:t>
            </a:r>
          </a:p>
          <a:p>
            <a:pPr marL="285750" indent="-285750">
              <a:buFont typeface="Arial" panose="020B0604020202020204" pitchFamily="34" charset="0"/>
              <a:buChar char="•"/>
            </a:pPr>
            <a:r>
              <a:rPr lang="en-US" sz="3000" dirty="0">
                <a:solidFill>
                  <a:srgbClr val="002060"/>
                </a:solidFill>
              </a:rPr>
              <a:t>Club attractive to Prospects? </a:t>
            </a:r>
          </a:p>
          <a:p>
            <a:pPr marL="285750" indent="-285750">
              <a:buFont typeface="Arial" panose="020B0604020202020204" pitchFamily="34" charset="0"/>
              <a:buChar char="•"/>
            </a:pPr>
            <a:r>
              <a:rPr lang="en-US" sz="3000" dirty="0">
                <a:solidFill>
                  <a:srgbClr val="002060"/>
                </a:solidFill>
              </a:rPr>
              <a:t>Are Club meetings fun?</a:t>
            </a:r>
          </a:p>
          <a:p>
            <a:pPr marL="285750" indent="-285750">
              <a:buFont typeface="Arial" panose="020B0604020202020204" pitchFamily="34" charset="0"/>
              <a:buChar char="•"/>
            </a:pPr>
            <a:r>
              <a:rPr lang="en-US" sz="3000" dirty="0">
                <a:solidFill>
                  <a:srgbClr val="002060"/>
                </a:solidFill>
              </a:rPr>
              <a:t>Meeting time, day and location?</a:t>
            </a:r>
          </a:p>
          <a:p>
            <a:pPr marL="285750" indent="-285750">
              <a:buFont typeface="Arial" panose="020B0604020202020204" pitchFamily="34" charset="0"/>
              <a:buChar char="•"/>
            </a:pPr>
            <a:r>
              <a:rPr lang="en-US" sz="3000" dirty="0">
                <a:solidFill>
                  <a:srgbClr val="002060"/>
                </a:solidFill>
              </a:rPr>
              <a:t>Are your members serving?</a:t>
            </a:r>
          </a:p>
          <a:p>
            <a:pPr marL="285750" indent="-285750">
              <a:buFont typeface="Arial" panose="020B0604020202020204" pitchFamily="34" charset="0"/>
              <a:buChar char="•"/>
            </a:pPr>
            <a:r>
              <a:rPr lang="en-US" sz="3000" dirty="0">
                <a:solidFill>
                  <a:srgbClr val="002060"/>
                </a:solidFill>
              </a:rPr>
              <a:t>Members get “value” for the dues?</a:t>
            </a:r>
          </a:p>
        </p:txBody>
      </p:sp>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537" y="5413256"/>
            <a:ext cx="1352257" cy="1282390"/>
          </a:xfrm>
          <a:prstGeom prst="rect">
            <a:avLst/>
          </a:prstGeom>
        </p:spPr>
      </p:pic>
      <p:pic>
        <p:nvPicPr>
          <p:cNvPr id="8" name="Picture 2" descr="C:\Users\mroth\Pictures\Orange Lions.png">
            <a:extLst>
              <a:ext uri="{FF2B5EF4-FFF2-40B4-BE49-F238E27FC236}">
                <a16:creationId xmlns:a16="http://schemas.microsoft.com/office/drawing/2014/main" id="{D0A15848-433E-41B5-B248-B7D6DC70DE8F}"/>
              </a:ext>
            </a:extLst>
          </p:cNvPr>
          <p:cNvPicPr>
            <a:picLocks noChangeAspect="1" noChangeArrowheads="1"/>
          </p:cNvPicPr>
          <p:nvPr/>
        </p:nvPicPr>
        <p:blipFill>
          <a:blip r:embed="rId4"/>
          <a:srcRect l="15925" t="15956" r="17217" b="23967"/>
          <a:stretch>
            <a:fillRect/>
          </a:stretch>
        </p:blipFill>
        <p:spPr bwMode="auto">
          <a:xfrm>
            <a:off x="6547226" y="2426477"/>
            <a:ext cx="4745883" cy="3586877"/>
          </a:xfrm>
          <a:prstGeom prst="rect">
            <a:avLst/>
          </a:prstGeom>
          <a:ln w="38100">
            <a:solidFill>
              <a:schemeClr val="tx1"/>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633857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637731"/>
          </a:xfrm>
          <a:solidFill>
            <a:srgbClr val="002060"/>
          </a:solidFill>
        </p:spPr>
        <p:txBody>
          <a:bodyPr anchor="ctr">
            <a:normAutofit/>
          </a:bodyPr>
          <a:lstStyle/>
          <a:p>
            <a:r>
              <a:rPr lang="en-US" sz="5400" b="1" dirty="0">
                <a:solidFill>
                  <a:schemeClr val="bg1"/>
                </a:solidFill>
                <a:latin typeface="+mn-lt"/>
              </a:rPr>
              <a:t>   Planning is the Key to Success</a:t>
            </a:r>
          </a:p>
        </p:txBody>
      </p:sp>
      <p:sp>
        <p:nvSpPr>
          <p:cNvPr id="4" name="Text Placeholder 3"/>
          <p:cNvSpPr>
            <a:spLocks noGrp="1"/>
          </p:cNvSpPr>
          <p:nvPr>
            <p:ph type="body" sz="half" idx="2"/>
          </p:nvPr>
        </p:nvSpPr>
        <p:spPr>
          <a:xfrm>
            <a:off x="465262" y="1843435"/>
            <a:ext cx="5228081" cy="4129040"/>
          </a:xfrm>
        </p:spPr>
        <p:txBody>
          <a:bodyPr>
            <a:normAutofit/>
          </a:bodyPr>
          <a:lstStyle/>
          <a:p>
            <a:pPr lvl="0" defTabSz="457200">
              <a:lnSpc>
                <a:spcPct val="100000"/>
              </a:lnSpc>
              <a:buClr>
                <a:srgbClr val="B31166"/>
              </a:buClr>
              <a:buSzPct val="80000"/>
            </a:pPr>
            <a:r>
              <a:rPr lang="en-US" sz="3000" b="1" dirty="0">
                <a:solidFill>
                  <a:srgbClr val="002060"/>
                </a:solidFill>
                <a:effectLst>
                  <a:outerShdw blurRad="38100" dist="38100" dir="2700000" algn="tl">
                    <a:srgbClr val="000000">
                      <a:alpha val="43137"/>
                    </a:srgbClr>
                  </a:outerShdw>
                </a:effectLst>
              </a:rPr>
              <a:t>First Things First</a:t>
            </a:r>
            <a:endParaRPr lang="en-US" sz="3000" dirty="0">
              <a:solidFill>
                <a:srgbClr val="002060"/>
              </a:solidFill>
            </a:endParaRPr>
          </a:p>
          <a:p>
            <a:pPr marL="342900" lvl="0" indent="-342900" defTabSz="457200">
              <a:lnSpc>
                <a:spcPct val="100000"/>
              </a:lnSpc>
              <a:buSzPct val="84000"/>
              <a:buFont typeface="Arial" panose="020B0604020202020204" pitchFamily="34" charset="0"/>
              <a:buChar char="•"/>
            </a:pPr>
            <a:r>
              <a:rPr lang="en-US" sz="3000" dirty="0">
                <a:solidFill>
                  <a:srgbClr val="002060"/>
                </a:solidFill>
              </a:rPr>
              <a:t>Support from the Members</a:t>
            </a:r>
          </a:p>
          <a:p>
            <a:pPr marL="342900" lvl="0" indent="-342900" defTabSz="457200">
              <a:lnSpc>
                <a:spcPct val="100000"/>
              </a:lnSpc>
              <a:buSzPct val="84000"/>
              <a:buFont typeface="Arial" panose="020B0604020202020204" pitchFamily="34" charset="0"/>
              <a:buChar char="•"/>
            </a:pPr>
            <a:r>
              <a:rPr lang="en-US" sz="3000" dirty="0">
                <a:solidFill>
                  <a:srgbClr val="002060"/>
                </a:solidFill>
              </a:rPr>
              <a:t>Select a Champion and Team</a:t>
            </a:r>
          </a:p>
          <a:p>
            <a:pPr marL="342900" lvl="0" indent="-342900" defTabSz="457200">
              <a:lnSpc>
                <a:spcPct val="100000"/>
              </a:lnSpc>
              <a:buSzPct val="84000"/>
              <a:buFont typeface="Arial" panose="020B0604020202020204" pitchFamily="34" charset="0"/>
              <a:buChar char="•"/>
            </a:pPr>
            <a:r>
              <a:rPr lang="en-US" sz="3000" dirty="0">
                <a:solidFill>
                  <a:srgbClr val="002060"/>
                </a:solidFill>
              </a:rPr>
              <a:t>Develop Strategies and Goals</a:t>
            </a:r>
          </a:p>
          <a:p>
            <a:pPr marL="342900" lvl="0" indent="-342900" defTabSz="457200">
              <a:lnSpc>
                <a:spcPct val="100000"/>
              </a:lnSpc>
              <a:buSzPct val="84000"/>
              <a:buFont typeface="Arial" panose="020B0604020202020204" pitchFamily="34" charset="0"/>
              <a:buChar char="•"/>
            </a:pPr>
            <a:r>
              <a:rPr lang="en-US" sz="3000" dirty="0">
                <a:solidFill>
                  <a:srgbClr val="002060"/>
                </a:solidFill>
              </a:rPr>
              <a:t>Make a Plan and a Budget </a:t>
            </a:r>
          </a:p>
          <a:p>
            <a:pPr marL="342900" lvl="0" indent="-342900" defTabSz="457200">
              <a:lnSpc>
                <a:spcPct val="100000"/>
              </a:lnSpc>
              <a:buSzPct val="84000"/>
              <a:buFont typeface="Arial" panose="020B0604020202020204" pitchFamily="34" charset="0"/>
              <a:buChar char="•"/>
            </a:pPr>
            <a:r>
              <a:rPr lang="en-US" sz="3000" dirty="0">
                <a:solidFill>
                  <a:srgbClr val="002060"/>
                </a:solidFill>
              </a:rPr>
              <a:t>Order New Member Packets and Applications</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2768" y="5763522"/>
            <a:ext cx="1068235" cy="1013043"/>
          </a:xfrm>
          <a:prstGeom prst="rect">
            <a:avLst/>
          </a:prstGeom>
        </p:spPr>
      </p:pic>
      <p:pic>
        <p:nvPicPr>
          <p:cNvPr id="3" name="Picture 2">
            <a:extLst>
              <a:ext uri="{FF2B5EF4-FFF2-40B4-BE49-F238E27FC236}">
                <a16:creationId xmlns:a16="http://schemas.microsoft.com/office/drawing/2014/main" id="{C09D57A7-4508-4E8F-A742-D511C7580794}"/>
              </a:ext>
            </a:extLst>
          </p:cNvPr>
          <p:cNvPicPr>
            <a:picLocks noChangeAspect="1"/>
          </p:cNvPicPr>
          <p:nvPr/>
        </p:nvPicPr>
        <p:blipFill>
          <a:blip r:embed="rId4"/>
          <a:stretch>
            <a:fillRect/>
          </a:stretch>
        </p:blipFill>
        <p:spPr>
          <a:xfrm>
            <a:off x="8110578" y="1953715"/>
            <a:ext cx="3370259" cy="3757839"/>
          </a:xfrm>
          <a:prstGeom prst="rect">
            <a:avLst/>
          </a:prstGeom>
          <a:ln w="12700">
            <a:solidFill>
              <a:srgbClr val="C00000"/>
            </a:solidFill>
          </a:ln>
          <a:effectLst>
            <a:outerShdw blurRad="292100" dist="139700" dir="2700000" algn="tl" rotWithShape="0">
              <a:srgbClr val="333333">
                <a:alpha val="65000"/>
              </a:srgbClr>
            </a:outerShdw>
          </a:effectLst>
        </p:spPr>
      </p:pic>
      <p:pic>
        <p:nvPicPr>
          <p:cNvPr id="2050" name="Picture 2" descr="NEW MEMBER INDUCTION KIT - Lions Clubs International">
            <a:extLst>
              <a:ext uri="{FF2B5EF4-FFF2-40B4-BE49-F238E27FC236}">
                <a16:creationId xmlns:a16="http://schemas.microsoft.com/office/drawing/2014/main" id="{9CFBF52A-341D-429E-AB7C-402FA64978D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992" r="2252"/>
          <a:stretch/>
        </p:blipFill>
        <p:spPr bwMode="auto">
          <a:xfrm>
            <a:off x="5529669" y="3119988"/>
            <a:ext cx="2925085" cy="2873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12059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1153" y="271370"/>
            <a:ext cx="6096000" cy="6858000"/>
          </a:xfrm>
          <a:prstGeom prst="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p:cNvSpPr txBox="1">
            <a:spLocks/>
          </p:cNvSpPr>
          <p:nvPr/>
        </p:nvSpPr>
        <p:spPr>
          <a:xfrm>
            <a:off x="0" y="66411"/>
            <a:ext cx="4907409" cy="661243"/>
          </a:xfrm>
          <a:prstGeom prst="rect">
            <a:avLst/>
          </a:prstGeom>
        </p:spPr>
        <p:txBody>
          <a:bodyPr vert="horz" lIns="91430" tIns="45718" rIns="91430" bIns="45718" rtlCol="0" anchor="t">
            <a:normAutofit fontScale="97500" lnSpcReduction="10000"/>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endParaRPr lang="en-US" altLang="en-US" dirty="0">
              <a:solidFill>
                <a:schemeClr val="bg1"/>
              </a:solidFill>
              <a:latin typeface="+mn-lt"/>
              <a:ea typeface="ヒラギノ角ゴ Pro W3" pitchFamily="125" charset="-128"/>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708" y="5603360"/>
            <a:ext cx="1134854" cy="1076220"/>
          </a:xfrm>
          <a:prstGeom prst="rect">
            <a:avLst/>
          </a:prstGeom>
        </p:spPr>
      </p:pic>
      <p:sp>
        <p:nvSpPr>
          <p:cNvPr id="14" name="Title 1">
            <a:extLst>
              <a:ext uri="{FF2B5EF4-FFF2-40B4-BE49-F238E27FC236}">
                <a16:creationId xmlns:a16="http://schemas.microsoft.com/office/drawing/2014/main" id="{4F64B77B-D15E-4F5F-8CA9-EAB45D861F54}"/>
              </a:ext>
            </a:extLst>
          </p:cNvPr>
          <p:cNvSpPr txBox="1">
            <a:spLocks/>
          </p:cNvSpPr>
          <p:nvPr/>
        </p:nvSpPr>
        <p:spPr>
          <a:xfrm>
            <a:off x="0" y="0"/>
            <a:ext cx="12191999" cy="1600200"/>
          </a:xfrm>
          <a:prstGeom prst="rect">
            <a:avLst/>
          </a:prstGeom>
          <a:solidFill>
            <a:srgbClr val="002060"/>
          </a:solidFill>
        </p:spPr>
        <p:txBody>
          <a:bodyPr vert="horz" lIns="91430" tIns="45718" rIns="91430" bIns="45718" rtlCol="0" anchor="ctr">
            <a:normAutofit/>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r>
              <a:rPr lang="en-US" sz="5400" b="1" dirty="0">
                <a:solidFill>
                  <a:schemeClr val="bg1"/>
                </a:solidFill>
                <a:effectLst>
                  <a:outerShdw blurRad="38100" dist="38100" dir="2700000" algn="tl">
                    <a:srgbClr val="000000">
                      <a:alpha val="43137"/>
                    </a:srgbClr>
                  </a:outerShdw>
                </a:effectLst>
                <a:latin typeface="+mn-lt"/>
              </a:rPr>
              <a:t>   Prioritize Recruiting</a:t>
            </a:r>
          </a:p>
        </p:txBody>
      </p:sp>
      <p:sp>
        <p:nvSpPr>
          <p:cNvPr id="17" name="Text Placeholder 3">
            <a:extLst>
              <a:ext uri="{FF2B5EF4-FFF2-40B4-BE49-F238E27FC236}">
                <a16:creationId xmlns:a16="http://schemas.microsoft.com/office/drawing/2014/main" id="{B1531FE5-5541-43A2-81CB-B2F57E91F690}"/>
              </a:ext>
            </a:extLst>
          </p:cNvPr>
          <p:cNvSpPr txBox="1">
            <a:spLocks/>
          </p:cNvSpPr>
          <p:nvPr/>
        </p:nvSpPr>
        <p:spPr>
          <a:xfrm>
            <a:off x="270997" y="2124741"/>
            <a:ext cx="5847310" cy="3621527"/>
          </a:xfrm>
          <a:prstGeom prst="rect">
            <a:avLst/>
          </a:prstGeom>
        </p:spPr>
        <p:txBody>
          <a:bodyPr>
            <a:noAutofit/>
          </a:bodyPr>
          <a:lstStyle>
            <a:lvl1pPr marL="228573" indent="-228573" algn="l" defTabSz="91428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18" indent="-228573" algn="l" defTabSz="91428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5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0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14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286"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a:lstStyle>
          <a:p>
            <a:pPr marL="0" indent="0">
              <a:buNone/>
            </a:pPr>
            <a:r>
              <a:rPr lang="en-US" sz="3000" b="1" dirty="0">
                <a:solidFill>
                  <a:schemeClr val="bg1"/>
                </a:solidFill>
                <a:effectLst>
                  <a:outerShdw blurRad="38100" dist="38100" dir="2700000" algn="tl">
                    <a:srgbClr val="000000">
                      <a:alpha val="43137"/>
                    </a:srgbClr>
                  </a:outerShdw>
                </a:effectLst>
              </a:rPr>
              <a:t>Make Recruiting the Priority</a:t>
            </a:r>
          </a:p>
          <a:p>
            <a:pPr marL="285750" indent="-285750"/>
            <a:r>
              <a:rPr lang="en-US" sz="3000" dirty="0">
                <a:solidFill>
                  <a:schemeClr val="bg1"/>
                </a:solidFill>
              </a:rPr>
              <a:t>How does this activity help me to recruit new Lions?</a:t>
            </a:r>
          </a:p>
          <a:p>
            <a:pPr marL="285750" indent="-285750"/>
            <a:r>
              <a:rPr lang="en-US" sz="3000" dirty="0">
                <a:solidFill>
                  <a:schemeClr val="bg1"/>
                </a:solidFill>
              </a:rPr>
              <a:t>Recruitment is the first item on every meeting agenda</a:t>
            </a:r>
          </a:p>
          <a:p>
            <a:pPr marL="285750" indent="-285750"/>
            <a:r>
              <a:rPr lang="en-US" sz="3000" dirty="0">
                <a:solidFill>
                  <a:schemeClr val="bg1"/>
                </a:solidFill>
              </a:rPr>
              <a:t>Review Goals and Progress</a:t>
            </a:r>
          </a:p>
        </p:txBody>
      </p:sp>
      <p:pic>
        <p:nvPicPr>
          <p:cNvPr id="9" name="Picture 8">
            <a:extLst>
              <a:ext uri="{FF2B5EF4-FFF2-40B4-BE49-F238E27FC236}">
                <a16:creationId xmlns:a16="http://schemas.microsoft.com/office/drawing/2014/main" id="{C909FA42-7E67-4F10-917A-11BC219911AA}"/>
              </a:ext>
            </a:extLst>
          </p:cNvPr>
          <p:cNvPicPr>
            <a:picLocks noChangeAspect="1"/>
          </p:cNvPicPr>
          <p:nvPr/>
        </p:nvPicPr>
        <p:blipFill>
          <a:blip r:embed="rId4"/>
          <a:stretch>
            <a:fillRect/>
          </a:stretch>
        </p:blipFill>
        <p:spPr>
          <a:xfrm>
            <a:off x="7374646" y="1856369"/>
            <a:ext cx="3648699" cy="4721179"/>
          </a:xfrm>
          <a:prstGeom prst="rect">
            <a:avLst/>
          </a:prstGeom>
          <a:ln w="38100">
            <a:solidFill>
              <a:srgbClr val="C00000"/>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18039789"/>
      </p:ext>
    </p:extLst>
  </p:cSld>
  <p:clrMapOvr>
    <a:masterClrMapping/>
  </p:clrMapOvr>
  <p:transition spd="slow">
    <p:wheel spokes="1"/>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6107152" y="0"/>
            <a:ext cx="6084848" cy="6858000"/>
          </a:xfrm>
          <a:prstGeom prst="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p:cNvSpPr txBox="1">
            <a:spLocks/>
          </p:cNvSpPr>
          <p:nvPr/>
        </p:nvSpPr>
        <p:spPr>
          <a:xfrm>
            <a:off x="0" y="66411"/>
            <a:ext cx="4907409" cy="661243"/>
          </a:xfrm>
          <a:prstGeom prst="rect">
            <a:avLst/>
          </a:prstGeom>
        </p:spPr>
        <p:txBody>
          <a:bodyPr vert="horz" lIns="91430" tIns="45718" rIns="91430" bIns="45718" rtlCol="0" anchor="t">
            <a:normAutofit fontScale="97500" lnSpcReduction="10000"/>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endParaRPr lang="en-US" altLang="en-US" dirty="0">
              <a:solidFill>
                <a:schemeClr val="bg1"/>
              </a:solidFill>
              <a:latin typeface="+mn-lt"/>
              <a:ea typeface="ヒラギノ角ゴ Pro W3" pitchFamily="125" charset="-128"/>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708" y="5603360"/>
            <a:ext cx="1134854" cy="1076220"/>
          </a:xfrm>
          <a:prstGeom prst="rect">
            <a:avLst/>
          </a:prstGeom>
        </p:spPr>
      </p:pic>
      <p:sp>
        <p:nvSpPr>
          <p:cNvPr id="14" name="Title 1">
            <a:extLst>
              <a:ext uri="{FF2B5EF4-FFF2-40B4-BE49-F238E27FC236}">
                <a16:creationId xmlns:a16="http://schemas.microsoft.com/office/drawing/2014/main" id="{4F64B77B-D15E-4F5F-8CA9-EAB45D861F54}"/>
              </a:ext>
            </a:extLst>
          </p:cNvPr>
          <p:cNvSpPr txBox="1">
            <a:spLocks/>
          </p:cNvSpPr>
          <p:nvPr/>
        </p:nvSpPr>
        <p:spPr>
          <a:xfrm>
            <a:off x="0" y="0"/>
            <a:ext cx="12191999" cy="1600200"/>
          </a:xfrm>
          <a:prstGeom prst="rect">
            <a:avLst/>
          </a:prstGeom>
          <a:solidFill>
            <a:srgbClr val="002060"/>
          </a:solidFill>
        </p:spPr>
        <p:txBody>
          <a:bodyPr vert="horz" lIns="91430" tIns="45718" rIns="91430" bIns="45718" rtlCol="0" anchor="ctr">
            <a:normAutofit/>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r>
              <a:rPr lang="en-US" sz="5400" b="1" dirty="0">
                <a:solidFill>
                  <a:schemeClr val="bg1"/>
                </a:solidFill>
                <a:effectLst>
                  <a:outerShdw blurRad="38100" dist="38100" dir="2700000" algn="tl">
                    <a:srgbClr val="000000">
                      <a:alpha val="43137"/>
                    </a:srgbClr>
                  </a:outerShdw>
                </a:effectLst>
                <a:latin typeface="+mn-lt"/>
              </a:rPr>
              <a:t>   Recruitment Tools &amp; Supplies </a:t>
            </a:r>
          </a:p>
        </p:txBody>
      </p:sp>
      <p:sp>
        <p:nvSpPr>
          <p:cNvPr id="11" name="Text Placeholder 3">
            <a:extLst>
              <a:ext uri="{FF2B5EF4-FFF2-40B4-BE49-F238E27FC236}">
                <a16:creationId xmlns:a16="http://schemas.microsoft.com/office/drawing/2014/main" id="{E6F5613F-E504-4AB2-8FFD-04B1E9E21B7F}"/>
              </a:ext>
            </a:extLst>
          </p:cNvPr>
          <p:cNvSpPr txBox="1">
            <a:spLocks/>
          </p:cNvSpPr>
          <p:nvPr/>
        </p:nvSpPr>
        <p:spPr>
          <a:xfrm>
            <a:off x="6270641" y="1981833"/>
            <a:ext cx="5847310" cy="3621527"/>
          </a:xfrm>
          <a:prstGeom prst="rect">
            <a:avLst/>
          </a:prstGeom>
        </p:spPr>
        <p:txBody>
          <a:bodyPr>
            <a:noAutofit/>
          </a:bodyPr>
          <a:lstStyle>
            <a:lvl1pPr marL="228573" indent="-228573" algn="l" defTabSz="91428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18" indent="-228573" algn="l" defTabSz="91428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5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0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14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286"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a:lstStyle>
          <a:p>
            <a:pPr marL="0" indent="0">
              <a:buNone/>
            </a:pPr>
            <a:r>
              <a:rPr lang="en-US" sz="3000" b="1" dirty="0">
                <a:solidFill>
                  <a:schemeClr val="bg1"/>
                </a:solidFill>
                <a:effectLst>
                  <a:outerShdw blurRad="38100" dist="38100" dir="2700000" algn="tl">
                    <a:srgbClr val="000000">
                      <a:alpha val="43137"/>
                    </a:srgbClr>
                  </a:outerShdw>
                </a:effectLst>
              </a:rPr>
              <a:t>Obtain Marketing Materials</a:t>
            </a:r>
          </a:p>
          <a:p>
            <a:pPr marL="285750" indent="-285750"/>
            <a:r>
              <a:rPr lang="en-US" sz="3000" dirty="0">
                <a:solidFill>
                  <a:schemeClr val="bg1"/>
                </a:solidFill>
              </a:rPr>
              <a:t>Business Cards</a:t>
            </a:r>
          </a:p>
          <a:p>
            <a:pPr marL="285750" indent="-285750"/>
            <a:r>
              <a:rPr lang="en-US" sz="3000" dirty="0">
                <a:solidFill>
                  <a:schemeClr val="bg1"/>
                </a:solidFill>
              </a:rPr>
              <a:t>Club Flyer</a:t>
            </a:r>
          </a:p>
          <a:p>
            <a:pPr marL="285750" indent="-285750"/>
            <a:r>
              <a:rPr lang="en-US" sz="3000" dirty="0">
                <a:solidFill>
                  <a:schemeClr val="bg1"/>
                </a:solidFill>
              </a:rPr>
              <a:t>Elevator Speech</a:t>
            </a:r>
          </a:p>
          <a:p>
            <a:pPr marL="285750" indent="-285750"/>
            <a:r>
              <a:rPr lang="en-US" sz="3000" dirty="0">
                <a:solidFill>
                  <a:schemeClr val="bg1"/>
                </a:solidFill>
              </a:rPr>
              <a:t>Update Social Media profiles</a:t>
            </a:r>
          </a:p>
        </p:txBody>
      </p:sp>
      <p:pic>
        <p:nvPicPr>
          <p:cNvPr id="4" name="Picture 3">
            <a:extLst>
              <a:ext uri="{FF2B5EF4-FFF2-40B4-BE49-F238E27FC236}">
                <a16:creationId xmlns:a16="http://schemas.microsoft.com/office/drawing/2014/main" id="{308F35FD-04E7-438C-BEBE-56877B0DEEBC}"/>
              </a:ext>
            </a:extLst>
          </p:cNvPr>
          <p:cNvPicPr>
            <a:picLocks noChangeAspect="1"/>
          </p:cNvPicPr>
          <p:nvPr/>
        </p:nvPicPr>
        <p:blipFill rotWithShape="1">
          <a:blip r:embed="rId4"/>
          <a:srcRect l="6991"/>
          <a:stretch/>
        </p:blipFill>
        <p:spPr>
          <a:xfrm>
            <a:off x="3819771" y="2277151"/>
            <a:ext cx="1797752" cy="4096752"/>
          </a:xfrm>
          <a:prstGeom prst="rect">
            <a:avLst/>
          </a:prstGeom>
          <a:ln w="28575">
            <a:solidFill>
              <a:srgbClr val="FFC000"/>
            </a:solid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A5109F8F-1F67-4BD5-BEC6-7648A7DB3043}"/>
              </a:ext>
            </a:extLst>
          </p:cNvPr>
          <p:cNvPicPr>
            <a:picLocks noChangeAspect="1"/>
          </p:cNvPicPr>
          <p:nvPr/>
        </p:nvPicPr>
        <p:blipFill>
          <a:blip r:embed="rId5"/>
          <a:stretch>
            <a:fillRect/>
          </a:stretch>
        </p:blipFill>
        <p:spPr>
          <a:xfrm>
            <a:off x="322376" y="1905552"/>
            <a:ext cx="3009776" cy="2323547"/>
          </a:xfrm>
          <a:prstGeom prst="rect">
            <a:avLst/>
          </a:prstGeom>
          <a:ln w="19050">
            <a:solidFill>
              <a:schemeClr val="accent1">
                <a:lumMod val="75000"/>
              </a:schemeClr>
            </a:solid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24A587C3-1FA8-4485-8676-92DA02FBD12F}"/>
              </a:ext>
            </a:extLst>
          </p:cNvPr>
          <p:cNvPicPr>
            <a:picLocks noChangeAspect="1"/>
          </p:cNvPicPr>
          <p:nvPr/>
        </p:nvPicPr>
        <p:blipFill>
          <a:blip r:embed="rId6"/>
          <a:stretch>
            <a:fillRect/>
          </a:stretch>
        </p:blipFill>
        <p:spPr>
          <a:xfrm>
            <a:off x="1506562" y="4648692"/>
            <a:ext cx="1720567" cy="1005650"/>
          </a:xfrm>
          <a:prstGeom prst="rect">
            <a:avLst/>
          </a:prstGeom>
        </p:spPr>
      </p:pic>
      <p:pic>
        <p:nvPicPr>
          <p:cNvPr id="19" name="Picture 18">
            <a:extLst>
              <a:ext uri="{FF2B5EF4-FFF2-40B4-BE49-F238E27FC236}">
                <a16:creationId xmlns:a16="http://schemas.microsoft.com/office/drawing/2014/main" id="{D98216D2-5A72-4C68-AA10-788C4D458A2A}"/>
              </a:ext>
            </a:extLst>
          </p:cNvPr>
          <p:cNvPicPr/>
          <p:nvPr/>
        </p:nvPicPr>
        <p:blipFill>
          <a:blip r:embed="rId7"/>
          <a:stretch>
            <a:fillRect/>
          </a:stretch>
        </p:blipFill>
        <p:spPr>
          <a:xfrm>
            <a:off x="6832546" y="4770509"/>
            <a:ext cx="656246" cy="640827"/>
          </a:xfrm>
          <a:prstGeom prst="rect">
            <a:avLst/>
          </a:prstGeom>
        </p:spPr>
      </p:pic>
      <p:pic>
        <p:nvPicPr>
          <p:cNvPr id="20" name="Picture 19" descr="Related image">
            <a:extLst>
              <a:ext uri="{FF2B5EF4-FFF2-40B4-BE49-F238E27FC236}">
                <a16:creationId xmlns:a16="http://schemas.microsoft.com/office/drawing/2014/main" id="{E276584B-FFB8-4DC4-8723-BEEEB44B948E}"/>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534221" y="5512597"/>
            <a:ext cx="557591" cy="53032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descr="Related image">
            <a:extLst>
              <a:ext uri="{FF2B5EF4-FFF2-40B4-BE49-F238E27FC236}">
                <a16:creationId xmlns:a16="http://schemas.microsoft.com/office/drawing/2014/main" id="{8119222E-B463-4DE8-9AF4-E28DBBD0F6A5}"/>
              </a:ext>
            </a:extLst>
          </p:cNvPr>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731211" y="5594554"/>
            <a:ext cx="471010" cy="428253"/>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descr="Related image">
            <a:extLst>
              <a:ext uri="{FF2B5EF4-FFF2-40B4-BE49-F238E27FC236}">
                <a16:creationId xmlns:a16="http://schemas.microsoft.com/office/drawing/2014/main" id="{B666AED4-B30B-4ABD-B752-208A74D05E0E}"/>
              </a:ext>
            </a:extLst>
          </p:cNvPr>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677068" y="6126962"/>
            <a:ext cx="483601" cy="44629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a:extLst>
              <a:ext uri="{FF2B5EF4-FFF2-40B4-BE49-F238E27FC236}">
                <a16:creationId xmlns:a16="http://schemas.microsoft.com/office/drawing/2014/main" id="{C282EA7B-5B6A-401D-A2FD-1391AF44570E}"/>
              </a:ext>
            </a:extLst>
          </p:cNvPr>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570400" y="4770509"/>
            <a:ext cx="586068" cy="53171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71CB31D5-8C20-4AC7-8812-3EB8A383EAD7}"/>
              </a:ext>
            </a:extLst>
          </p:cNvPr>
          <p:cNvPicPr/>
          <p:nvPr/>
        </p:nvPicPr>
        <p:blipFill rotWithShape="1">
          <a:blip r:embed="rId12">
            <a:extLst>
              <a:ext uri="{28A0092B-C50C-407E-A947-70E740481C1C}">
                <a14:useLocalDpi xmlns:a14="http://schemas.microsoft.com/office/drawing/2010/main" val="0"/>
              </a:ext>
            </a:extLst>
          </a:blip>
          <a:srcRect l="21342" t="32765" r="19807" b="14923"/>
          <a:stretch/>
        </p:blipFill>
        <p:spPr bwMode="auto">
          <a:xfrm>
            <a:off x="10179134" y="4801332"/>
            <a:ext cx="839445" cy="531170"/>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descr="Tik Tok Songs by Wei Cai">
            <a:extLst>
              <a:ext uri="{FF2B5EF4-FFF2-40B4-BE49-F238E27FC236}">
                <a16:creationId xmlns:a16="http://schemas.microsoft.com/office/drawing/2014/main" id="{E998B69F-2521-4CCB-8A08-EA5A85FB0D8A}"/>
              </a:ext>
            </a:extLst>
          </p:cNvPr>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652187" y="6042924"/>
            <a:ext cx="557592" cy="530327"/>
          </a:xfrm>
          <a:prstGeom prst="rect">
            <a:avLst/>
          </a:prstGeom>
          <a:noFill/>
          <a:ln>
            <a:noFill/>
          </a:ln>
        </p:spPr>
      </p:pic>
      <p:pic>
        <p:nvPicPr>
          <p:cNvPr id="26" name="Picture 25" descr="Snapchat Updates: Snapchat is finally removing its controversial redesign  in latest update">
            <a:extLst>
              <a:ext uri="{FF2B5EF4-FFF2-40B4-BE49-F238E27FC236}">
                <a16:creationId xmlns:a16="http://schemas.microsoft.com/office/drawing/2014/main" id="{8C70F818-1AD2-404F-A8E1-37974E551F1B}"/>
              </a:ext>
            </a:extLst>
          </p:cNvPr>
          <p:cNvPicPr/>
          <p:nvPr/>
        </p:nvPicPr>
        <p:blipFill rotWithShape="1">
          <a:blip r:embed="rId14" cstate="print">
            <a:extLst>
              <a:ext uri="{28A0092B-C50C-407E-A947-70E740481C1C}">
                <a14:useLocalDpi xmlns:a14="http://schemas.microsoft.com/office/drawing/2010/main" val="0"/>
              </a:ext>
            </a:extLst>
          </a:blip>
          <a:srcRect l="13575" t="2288" r="14604" b="2502"/>
          <a:stretch/>
        </p:blipFill>
        <p:spPr bwMode="auto">
          <a:xfrm>
            <a:off x="10783074" y="6045939"/>
            <a:ext cx="471010" cy="42825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53640926-AAD7-44D8-BBD7-CCE9431645EC}">
              <a14:shadowObscured xmlns:a14="http://schemas.microsoft.com/office/drawing/2010/main"/>
            </a:ext>
          </a:extLst>
        </p:spPr>
      </p:pic>
      <p:sp>
        <p:nvSpPr>
          <p:cNvPr id="10" name="Rectangle 9">
            <a:extLst>
              <a:ext uri="{FF2B5EF4-FFF2-40B4-BE49-F238E27FC236}">
                <a16:creationId xmlns:a16="http://schemas.microsoft.com/office/drawing/2014/main" id="{19A8E083-51C0-4D3A-965E-E0D466D31C99}"/>
              </a:ext>
            </a:extLst>
          </p:cNvPr>
          <p:cNvSpPr/>
          <p:nvPr/>
        </p:nvSpPr>
        <p:spPr>
          <a:xfrm>
            <a:off x="4051597" y="5411336"/>
            <a:ext cx="1364495" cy="715626"/>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1C2792"/>
                </a:solidFill>
                <a:effectLst>
                  <a:outerShdw blurRad="38100" dist="38100" dir="2700000" algn="tl">
                    <a:srgbClr val="000000">
                      <a:alpha val="43137"/>
                    </a:srgbClr>
                  </a:outerShdw>
                </a:effectLst>
              </a:rPr>
              <a:t>Houston Heights Lions Club</a:t>
            </a:r>
          </a:p>
        </p:txBody>
      </p:sp>
    </p:spTree>
    <p:extLst>
      <p:ext uri="{BB962C8B-B14F-4D97-AF65-F5344CB8AC3E}">
        <p14:creationId xmlns:p14="http://schemas.microsoft.com/office/powerpoint/2010/main" val="2196126150"/>
      </p:ext>
    </p:extLst>
  </p:cSld>
  <p:clrMapOvr>
    <a:masterClrMapping/>
  </p:clrMapOvr>
  <p:transition spd="slow">
    <p:wheel spokes="1"/>
  </p:transition>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1152" y="0"/>
            <a:ext cx="5653668" cy="6858000"/>
          </a:xfrm>
          <a:prstGeom prst="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p:cNvSpPr txBox="1">
            <a:spLocks/>
          </p:cNvSpPr>
          <p:nvPr/>
        </p:nvSpPr>
        <p:spPr>
          <a:xfrm>
            <a:off x="0" y="66411"/>
            <a:ext cx="4907409" cy="661243"/>
          </a:xfrm>
          <a:prstGeom prst="rect">
            <a:avLst/>
          </a:prstGeom>
        </p:spPr>
        <p:txBody>
          <a:bodyPr vert="horz" lIns="91430" tIns="45718" rIns="91430" bIns="45718" rtlCol="0" anchor="t">
            <a:normAutofit fontScale="97500" lnSpcReduction="10000"/>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endParaRPr lang="en-US" altLang="en-US" dirty="0">
              <a:solidFill>
                <a:schemeClr val="bg1"/>
              </a:solidFill>
              <a:latin typeface="+mn-lt"/>
              <a:ea typeface="ヒラギノ角ゴ Pro W3" pitchFamily="125" charset="-128"/>
            </a:endParaRPr>
          </a:p>
        </p:txBody>
      </p:sp>
      <p:sp>
        <p:nvSpPr>
          <p:cNvPr id="6" name="Title 1"/>
          <p:cNvSpPr txBox="1">
            <a:spLocks/>
          </p:cNvSpPr>
          <p:nvPr/>
        </p:nvSpPr>
        <p:spPr>
          <a:xfrm>
            <a:off x="152852" y="279510"/>
            <a:ext cx="5430954" cy="661243"/>
          </a:xfrm>
          <a:prstGeom prst="rect">
            <a:avLst/>
          </a:prstGeom>
        </p:spPr>
        <p:txBody>
          <a:bodyPr vert="horz" lIns="91430" tIns="45718" rIns="91430" bIns="45718" rtlCol="0" anchor="t">
            <a:noAutofit/>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r>
              <a:rPr lang="en-US" altLang="en-US" sz="5400" b="1" dirty="0">
                <a:solidFill>
                  <a:schemeClr val="bg1"/>
                </a:solidFill>
                <a:effectLst>
                  <a:outerShdw blurRad="38100" dist="38100" dir="2700000" algn="tl">
                    <a:srgbClr val="000000">
                      <a:alpha val="43137"/>
                    </a:srgbClr>
                  </a:outerShdw>
                </a:effectLst>
                <a:latin typeface="+mn-lt"/>
                <a:ea typeface="ヒラギノ角ゴ Pro W3" pitchFamily="125" charset="-128"/>
              </a:rPr>
              <a:t>   Club Visibility</a:t>
            </a:r>
          </a:p>
        </p:txBody>
      </p:sp>
      <p:sp>
        <p:nvSpPr>
          <p:cNvPr id="3" name="TextBox 2"/>
          <p:cNvSpPr txBox="1"/>
          <p:nvPr/>
        </p:nvSpPr>
        <p:spPr>
          <a:xfrm>
            <a:off x="323554" y="1602148"/>
            <a:ext cx="5207266" cy="3503523"/>
          </a:xfrm>
          <a:prstGeom prst="rect">
            <a:avLst/>
          </a:prstGeom>
          <a:noFill/>
        </p:spPr>
        <p:txBody>
          <a:bodyPr wrap="square" rtlCol="0">
            <a:spAutoFit/>
          </a:bodyPr>
          <a:lstStyle/>
          <a:p>
            <a:pPr lvl="0" defTabSz="457200">
              <a:spcBef>
                <a:spcPts val="1000"/>
              </a:spcBef>
              <a:buClr>
                <a:schemeClr val="bg1"/>
              </a:buClr>
              <a:buSzPct val="80000"/>
            </a:pPr>
            <a:r>
              <a:rPr lang="en-US" sz="3000" b="1"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What will the Community Find?</a:t>
            </a:r>
          </a:p>
          <a:p>
            <a:pPr marL="514350" lvl="0" indent="-514350" defTabSz="457200">
              <a:spcBef>
                <a:spcPts val="1000"/>
              </a:spcBef>
              <a:buClr>
                <a:schemeClr val="bg1"/>
              </a:buClr>
              <a:buSzPct val="80000"/>
              <a:buFont typeface="Arial" panose="020B0604020202020204" pitchFamily="34" charset="0"/>
              <a:buChar char="•"/>
            </a:pPr>
            <a:r>
              <a:rPr lang="en-US" sz="3000" dirty="0">
                <a:solidFill>
                  <a:schemeClr val="bg1"/>
                </a:solidFill>
                <a:latin typeface="Calibri" panose="020F0502020204030204" pitchFamily="34" charset="0"/>
                <a:cs typeface="Calibri" panose="020F0502020204030204" pitchFamily="34" charset="0"/>
              </a:rPr>
              <a:t>Club Facebook Page</a:t>
            </a:r>
          </a:p>
          <a:p>
            <a:pPr marL="514350" lvl="0" indent="-514350" defTabSz="457200">
              <a:spcBef>
                <a:spcPts val="1000"/>
              </a:spcBef>
              <a:buClr>
                <a:schemeClr val="bg1"/>
              </a:buClr>
              <a:buSzPct val="80000"/>
              <a:buFont typeface="Arial" panose="020B0604020202020204" pitchFamily="34" charset="0"/>
              <a:buChar char="•"/>
            </a:pPr>
            <a:r>
              <a:rPr lang="en-US" sz="3000" dirty="0">
                <a:solidFill>
                  <a:schemeClr val="bg1"/>
                </a:solidFill>
                <a:latin typeface="Calibri" panose="020F0502020204030204" pitchFamily="34" charset="0"/>
                <a:cs typeface="Calibri" panose="020F0502020204030204" pitchFamily="34" charset="0"/>
              </a:rPr>
              <a:t>Club Website</a:t>
            </a:r>
          </a:p>
          <a:p>
            <a:pPr marL="514350" lvl="0" indent="-514350" defTabSz="457200">
              <a:spcBef>
                <a:spcPts val="1000"/>
              </a:spcBef>
              <a:buClr>
                <a:schemeClr val="bg1"/>
              </a:buClr>
              <a:buSzPct val="80000"/>
              <a:buFont typeface="Arial" panose="020B0604020202020204" pitchFamily="34" charset="0"/>
              <a:buChar char="•"/>
            </a:pPr>
            <a:r>
              <a:rPr lang="en-US" sz="3000" dirty="0">
                <a:solidFill>
                  <a:schemeClr val="bg1"/>
                </a:solidFill>
                <a:latin typeface="Calibri" panose="020F0502020204030204" pitchFamily="34" charset="0"/>
                <a:cs typeface="Calibri" panose="020F0502020204030204" pitchFamily="34" charset="0"/>
              </a:rPr>
              <a:t>Lions’ Facebook Profiles</a:t>
            </a:r>
          </a:p>
          <a:p>
            <a:pPr marL="514350" lvl="0" indent="-514350" defTabSz="457200">
              <a:spcBef>
                <a:spcPts val="1000"/>
              </a:spcBef>
              <a:buClr>
                <a:schemeClr val="bg1"/>
              </a:buClr>
              <a:buSzPct val="80000"/>
              <a:buFont typeface="Arial" panose="020B0604020202020204" pitchFamily="34" charset="0"/>
              <a:buChar char="•"/>
            </a:pPr>
            <a:r>
              <a:rPr lang="en-US" sz="3000" dirty="0">
                <a:solidFill>
                  <a:schemeClr val="bg1"/>
                </a:solidFill>
                <a:latin typeface="Calibri" panose="020F0502020204030204" pitchFamily="34" charset="0"/>
                <a:cs typeface="Calibri" panose="020F0502020204030204" pitchFamily="34" charset="0"/>
              </a:rPr>
              <a:t>eClubhouse Page</a:t>
            </a:r>
          </a:p>
          <a:p>
            <a:pPr marL="514350" lvl="0" indent="-514350" defTabSz="457200">
              <a:spcBef>
                <a:spcPts val="1000"/>
              </a:spcBef>
              <a:buClr>
                <a:schemeClr val="bg1"/>
              </a:buClr>
              <a:buSzPct val="80000"/>
              <a:buFont typeface="Arial" panose="020B0604020202020204" pitchFamily="34" charset="0"/>
              <a:buChar char="•"/>
            </a:pPr>
            <a:r>
              <a:rPr lang="en-US" sz="3000" dirty="0">
                <a:solidFill>
                  <a:schemeClr val="bg1"/>
                </a:solidFill>
                <a:latin typeface="Calibri" panose="020F0502020204030204" pitchFamily="34" charset="0"/>
                <a:cs typeface="Calibri" panose="020F0502020204030204" pitchFamily="34" charset="0"/>
              </a:rPr>
              <a:t>Other Media</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708" y="5603360"/>
            <a:ext cx="1134854" cy="1076220"/>
          </a:xfrm>
          <a:prstGeom prst="rect">
            <a:avLst/>
          </a:prstGeom>
        </p:spPr>
      </p:pic>
      <p:pic>
        <p:nvPicPr>
          <p:cNvPr id="20" name="Picture 19">
            <a:extLst>
              <a:ext uri="{FF2B5EF4-FFF2-40B4-BE49-F238E27FC236}">
                <a16:creationId xmlns:a16="http://schemas.microsoft.com/office/drawing/2014/main" id="{21D04D9D-1DEB-4C31-BDB6-0B5AFE3022A1}"/>
              </a:ext>
            </a:extLst>
          </p:cNvPr>
          <p:cNvPicPr/>
          <p:nvPr/>
        </p:nvPicPr>
        <p:blipFill>
          <a:blip r:embed="rId4"/>
          <a:srcRect/>
          <a:stretch>
            <a:fillRect/>
          </a:stretch>
        </p:blipFill>
        <p:spPr bwMode="auto">
          <a:xfrm>
            <a:off x="5918364" y="490054"/>
            <a:ext cx="3468675" cy="2666420"/>
          </a:xfrm>
          <a:prstGeom prst="rect">
            <a:avLst/>
          </a:prstGeom>
          <a:ln w="57150">
            <a:solidFill>
              <a:srgbClr val="0070C0"/>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19" name="Picture 18">
            <a:extLst>
              <a:ext uri="{FF2B5EF4-FFF2-40B4-BE49-F238E27FC236}">
                <a16:creationId xmlns:a16="http://schemas.microsoft.com/office/drawing/2014/main" id="{4945FF33-6FF1-408B-BE7C-6553BEB9E08E}"/>
              </a:ext>
            </a:extLst>
          </p:cNvPr>
          <p:cNvPicPr/>
          <p:nvPr/>
        </p:nvPicPr>
        <p:blipFill>
          <a:blip r:embed="rId5"/>
          <a:srcRect/>
          <a:stretch>
            <a:fillRect/>
          </a:stretch>
        </p:blipFill>
        <p:spPr bwMode="auto">
          <a:xfrm>
            <a:off x="8169483" y="1682622"/>
            <a:ext cx="3406332" cy="2338060"/>
          </a:xfrm>
          <a:prstGeom prst="rect">
            <a:avLst/>
          </a:prstGeom>
          <a:ln w="57150">
            <a:solidFill>
              <a:srgbClr val="0070C0"/>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1026" name="Picture 2" descr="Conroe Lions were preparing for annual carnival 50 years ago this week -  The Courier">
            <a:extLst>
              <a:ext uri="{FF2B5EF4-FFF2-40B4-BE49-F238E27FC236}">
                <a16:creationId xmlns:a16="http://schemas.microsoft.com/office/drawing/2014/main" id="{425C31B2-D769-4211-87F6-86DE80709B6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49162" y="2813273"/>
            <a:ext cx="2018305" cy="2837318"/>
          </a:xfrm>
          <a:prstGeom prst="rect">
            <a:avLst/>
          </a:prstGeom>
          <a:ln w="6350">
            <a:solidFill>
              <a:schemeClr val="tx1">
                <a:lumMod val="50000"/>
                <a:lumOff val="50000"/>
              </a:schemeClr>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1DF2A337-F584-4152-A492-5339D6C7159B}"/>
              </a:ext>
            </a:extLst>
          </p:cNvPr>
          <p:cNvPicPr>
            <a:picLocks noChangeAspect="1"/>
          </p:cNvPicPr>
          <p:nvPr/>
        </p:nvPicPr>
        <p:blipFill rotWithShape="1">
          <a:blip r:embed="rId7"/>
          <a:srcRect l="9111" t="11705" r="8185" b="2981"/>
          <a:stretch/>
        </p:blipFill>
        <p:spPr>
          <a:xfrm>
            <a:off x="8022826" y="4510092"/>
            <a:ext cx="3667949" cy="2068398"/>
          </a:xfrm>
          <a:prstGeom prst="rect">
            <a:avLst/>
          </a:prstGeom>
          <a:ln w="6350">
            <a:solidFill>
              <a:schemeClr val="tx1">
                <a:lumMod val="50000"/>
                <a:lumOff val="50000"/>
              </a:schemeClr>
            </a:solidFill>
            <a:miter lim="800000"/>
            <a:headEnd/>
            <a:tailEnd/>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65990243"/>
      </p:ext>
    </p:extLst>
  </p:cSld>
  <p:clrMapOvr>
    <a:masterClrMapping/>
  </p:clrMapOvr>
  <p:transition spd="slow">
    <p:wheel spokes="1"/>
  </p:transition>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6107152" y="0"/>
            <a:ext cx="6084848" cy="6858000"/>
          </a:xfrm>
          <a:prstGeom prst="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p:cNvSpPr txBox="1">
            <a:spLocks/>
          </p:cNvSpPr>
          <p:nvPr/>
        </p:nvSpPr>
        <p:spPr>
          <a:xfrm>
            <a:off x="0" y="66411"/>
            <a:ext cx="4907409" cy="661243"/>
          </a:xfrm>
          <a:prstGeom prst="rect">
            <a:avLst/>
          </a:prstGeom>
        </p:spPr>
        <p:txBody>
          <a:bodyPr vert="horz" lIns="91430" tIns="45718" rIns="91430" bIns="45718" rtlCol="0" anchor="t">
            <a:normAutofit fontScale="97500" lnSpcReduction="10000"/>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endParaRPr lang="en-US" altLang="en-US" dirty="0">
              <a:solidFill>
                <a:schemeClr val="bg1"/>
              </a:solidFill>
              <a:latin typeface="+mn-lt"/>
              <a:ea typeface="ヒラギノ角ゴ Pro W3" pitchFamily="125" charset="-128"/>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708" y="5603360"/>
            <a:ext cx="1134854" cy="1076220"/>
          </a:xfrm>
          <a:prstGeom prst="rect">
            <a:avLst/>
          </a:prstGeom>
        </p:spPr>
      </p:pic>
      <p:sp>
        <p:nvSpPr>
          <p:cNvPr id="14" name="Title 1">
            <a:extLst>
              <a:ext uri="{FF2B5EF4-FFF2-40B4-BE49-F238E27FC236}">
                <a16:creationId xmlns:a16="http://schemas.microsoft.com/office/drawing/2014/main" id="{4F64B77B-D15E-4F5F-8CA9-EAB45D861F54}"/>
              </a:ext>
            </a:extLst>
          </p:cNvPr>
          <p:cNvSpPr txBox="1">
            <a:spLocks/>
          </p:cNvSpPr>
          <p:nvPr/>
        </p:nvSpPr>
        <p:spPr>
          <a:xfrm>
            <a:off x="0" y="0"/>
            <a:ext cx="12191999" cy="1600200"/>
          </a:xfrm>
          <a:prstGeom prst="rect">
            <a:avLst/>
          </a:prstGeom>
          <a:solidFill>
            <a:srgbClr val="002060"/>
          </a:solidFill>
        </p:spPr>
        <p:txBody>
          <a:bodyPr vert="horz" lIns="91430" tIns="45718" rIns="91430" bIns="45718" rtlCol="0" anchor="ctr">
            <a:normAutofit/>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r>
              <a:rPr lang="en-US" sz="5400" b="1" dirty="0">
                <a:solidFill>
                  <a:schemeClr val="bg1"/>
                </a:solidFill>
                <a:effectLst>
                  <a:outerShdw blurRad="38100" dist="38100" dir="2700000" algn="tl">
                    <a:srgbClr val="000000">
                      <a:alpha val="43137"/>
                    </a:srgbClr>
                  </a:outerShdw>
                </a:effectLst>
                <a:latin typeface="+mn-lt"/>
              </a:rPr>
              <a:t>   Process for Adding Members</a:t>
            </a:r>
          </a:p>
        </p:txBody>
      </p:sp>
      <p:sp>
        <p:nvSpPr>
          <p:cNvPr id="11" name="Text Placeholder 3">
            <a:extLst>
              <a:ext uri="{FF2B5EF4-FFF2-40B4-BE49-F238E27FC236}">
                <a16:creationId xmlns:a16="http://schemas.microsoft.com/office/drawing/2014/main" id="{E6F5613F-E504-4AB2-8FFD-04B1E9E21B7F}"/>
              </a:ext>
            </a:extLst>
          </p:cNvPr>
          <p:cNvSpPr txBox="1">
            <a:spLocks/>
          </p:cNvSpPr>
          <p:nvPr/>
        </p:nvSpPr>
        <p:spPr>
          <a:xfrm>
            <a:off x="6344689" y="2312600"/>
            <a:ext cx="5847310" cy="3621527"/>
          </a:xfrm>
          <a:prstGeom prst="rect">
            <a:avLst/>
          </a:prstGeom>
        </p:spPr>
        <p:txBody>
          <a:bodyPr>
            <a:noAutofit/>
          </a:bodyPr>
          <a:lstStyle>
            <a:lvl1pPr marL="228573" indent="-228573" algn="l" defTabSz="91428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18" indent="-228573" algn="l" defTabSz="91428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5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0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14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286"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a:lstStyle>
          <a:p>
            <a:pPr marL="0" indent="0">
              <a:buNone/>
            </a:pPr>
            <a:r>
              <a:rPr lang="en-US" sz="3000" b="1" dirty="0">
                <a:solidFill>
                  <a:schemeClr val="bg1"/>
                </a:solidFill>
                <a:effectLst>
                  <a:outerShdw blurRad="38100" dist="38100" dir="2700000" algn="tl">
                    <a:srgbClr val="000000">
                      <a:alpha val="43137"/>
                    </a:srgbClr>
                  </a:outerShdw>
                </a:effectLst>
              </a:rPr>
              <a:t>How does one “join” a Lions Club?</a:t>
            </a:r>
          </a:p>
          <a:p>
            <a:pPr marL="285750" indent="-285750"/>
            <a:r>
              <a:rPr lang="en-US" sz="3000" dirty="0">
                <a:solidFill>
                  <a:schemeClr val="bg1"/>
                </a:solidFill>
              </a:rPr>
              <a:t>What is your Club’s process and cost?</a:t>
            </a:r>
          </a:p>
          <a:p>
            <a:pPr marL="285750" indent="-285750"/>
            <a:r>
              <a:rPr lang="en-US" sz="3000" dirty="0">
                <a:solidFill>
                  <a:schemeClr val="bg1"/>
                </a:solidFill>
              </a:rPr>
              <a:t>Is the process clear and easy?</a:t>
            </a:r>
          </a:p>
          <a:p>
            <a:pPr marL="285750" indent="-285750"/>
            <a:r>
              <a:rPr lang="en-US" sz="3000" dirty="0">
                <a:solidFill>
                  <a:schemeClr val="bg1"/>
                </a:solidFill>
              </a:rPr>
              <a:t>Does everyone understand it?</a:t>
            </a:r>
          </a:p>
          <a:p>
            <a:pPr marL="285750" indent="-285750"/>
            <a:endParaRPr lang="en-US" sz="3000" dirty="0">
              <a:solidFill>
                <a:schemeClr val="bg1"/>
              </a:solidFill>
            </a:endParaRPr>
          </a:p>
          <a:p>
            <a:pPr marL="0" indent="0" algn="ctr">
              <a:buNone/>
            </a:pPr>
            <a:r>
              <a:rPr lang="en-US" sz="3000" i="1" dirty="0">
                <a:solidFill>
                  <a:schemeClr val="bg1"/>
                </a:solidFill>
              </a:rPr>
              <a:t>Keep it simple</a:t>
            </a:r>
          </a:p>
        </p:txBody>
      </p:sp>
      <p:pic>
        <p:nvPicPr>
          <p:cNvPr id="3074" name="Picture 2">
            <a:extLst>
              <a:ext uri="{FF2B5EF4-FFF2-40B4-BE49-F238E27FC236}">
                <a16:creationId xmlns:a16="http://schemas.microsoft.com/office/drawing/2014/main" id="{5F7FCF85-1B70-42E3-9485-C60F9981007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2246" y="2106343"/>
            <a:ext cx="3160864" cy="3827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9044436"/>
      </p:ext>
    </p:extLst>
  </p:cSld>
  <p:clrMapOvr>
    <a:masterClrMapping/>
  </p:clrMapOvr>
  <p:transition spd="slow">
    <p:wheel spokes="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637731"/>
          </a:xfrm>
          <a:solidFill>
            <a:srgbClr val="002060"/>
          </a:solidFill>
        </p:spPr>
        <p:txBody>
          <a:bodyPr anchor="ctr">
            <a:normAutofit/>
          </a:bodyPr>
          <a:lstStyle/>
          <a:p>
            <a:r>
              <a:rPr lang="en-US" sz="5400" b="1" dirty="0">
                <a:solidFill>
                  <a:schemeClr val="bg1"/>
                </a:solidFill>
                <a:latin typeface="+mn-lt"/>
              </a:rPr>
              <a:t>   Engage All Your Lions</a:t>
            </a:r>
          </a:p>
        </p:txBody>
      </p:sp>
      <p:sp>
        <p:nvSpPr>
          <p:cNvPr id="4" name="Text Placeholder 3"/>
          <p:cNvSpPr>
            <a:spLocks noGrp="1"/>
          </p:cNvSpPr>
          <p:nvPr>
            <p:ph type="body" sz="half" idx="2"/>
          </p:nvPr>
        </p:nvSpPr>
        <p:spPr>
          <a:xfrm>
            <a:off x="465262" y="1843435"/>
            <a:ext cx="5630738" cy="4129040"/>
          </a:xfrm>
        </p:spPr>
        <p:txBody>
          <a:bodyPr>
            <a:normAutofit/>
          </a:bodyPr>
          <a:lstStyle/>
          <a:p>
            <a:pPr lvl="0" defTabSz="457200">
              <a:lnSpc>
                <a:spcPct val="100000"/>
              </a:lnSpc>
              <a:buClr>
                <a:srgbClr val="B31166"/>
              </a:buClr>
              <a:buSzPct val="80000"/>
            </a:pPr>
            <a:r>
              <a:rPr lang="en-US" sz="3000" b="1" dirty="0">
                <a:solidFill>
                  <a:srgbClr val="002060"/>
                </a:solidFill>
                <a:effectLst>
                  <a:outerShdw blurRad="38100" dist="38100" dir="2700000" algn="tl">
                    <a:srgbClr val="000000">
                      <a:alpha val="43137"/>
                    </a:srgbClr>
                  </a:outerShdw>
                </a:effectLst>
              </a:rPr>
              <a:t>Everyone is on the Team</a:t>
            </a:r>
            <a:endParaRPr lang="en-US" sz="3000" dirty="0">
              <a:solidFill>
                <a:srgbClr val="002060"/>
              </a:solidFill>
            </a:endParaRPr>
          </a:p>
          <a:p>
            <a:pPr marL="342900" lvl="0" indent="-342900" defTabSz="457200">
              <a:lnSpc>
                <a:spcPct val="100000"/>
              </a:lnSpc>
              <a:buSzPct val="84000"/>
              <a:buFont typeface="Arial" panose="020B0604020202020204" pitchFamily="34" charset="0"/>
              <a:buChar char="•"/>
            </a:pPr>
            <a:r>
              <a:rPr lang="en-US" sz="3000" dirty="0">
                <a:solidFill>
                  <a:srgbClr val="002060"/>
                </a:solidFill>
              </a:rPr>
              <a:t>Understand the Process</a:t>
            </a:r>
          </a:p>
          <a:p>
            <a:pPr marL="342900" lvl="0" indent="-342900" defTabSz="457200">
              <a:lnSpc>
                <a:spcPct val="100000"/>
              </a:lnSpc>
              <a:buSzPct val="84000"/>
              <a:buFont typeface="Arial" panose="020B0604020202020204" pitchFamily="34" charset="0"/>
              <a:buChar char="•"/>
            </a:pPr>
            <a:r>
              <a:rPr lang="en-US" sz="3000" dirty="0">
                <a:solidFill>
                  <a:srgbClr val="002060"/>
                </a:solidFill>
              </a:rPr>
              <a:t>Everyone has New Member Applications</a:t>
            </a:r>
          </a:p>
          <a:p>
            <a:pPr marL="342900" lvl="0" indent="-342900" defTabSz="457200">
              <a:lnSpc>
                <a:spcPct val="100000"/>
              </a:lnSpc>
              <a:buSzPct val="84000"/>
              <a:buFont typeface="Arial" panose="020B0604020202020204" pitchFamily="34" charset="0"/>
              <a:buChar char="•"/>
            </a:pPr>
            <a:r>
              <a:rPr lang="en-US" sz="3000" dirty="0">
                <a:solidFill>
                  <a:srgbClr val="002060"/>
                </a:solidFill>
              </a:rPr>
              <a:t>Develop an “Elevator Speech”</a:t>
            </a:r>
          </a:p>
          <a:p>
            <a:pPr marL="342900" lvl="0" indent="-342900" defTabSz="457200">
              <a:lnSpc>
                <a:spcPct val="100000"/>
              </a:lnSpc>
              <a:buSzPct val="84000"/>
              <a:buFont typeface="Arial" panose="020B0604020202020204" pitchFamily="34" charset="0"/>
              <a:buChar char="•"/>
            </a:pPr>
            <a:r>
              <a:rPr lang="en-US" sz="3000" dirty="0">
                <a:solidFill>
                  <a:srgbClr val="002060"/>
                </a:solidFill>
              </a:rPr>
              <a:t>Develop Members into Good Lions Mentors</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2768" y="5763522"/>
            <a:ext cx="1068235" cy="1013043"/>
          </a:xfrm>
          <a:prstGeom prst="rect">
            <a:avLst/>
          </a:prstGeom>
        </p:spPr>
      </p:pic>
      <p:pic>
        <p:nvPicPr>
          <p:cNvPr id="4098" name="Picture 2" descr="Conroe Noon Lions honor members and new club officers - The Courier">
            <a:extLst>
              <a:ext uri="{FF2B5EF4-FFF2-40B4-BE49-F238E27FC236}">
                <a16:creationId xmlns:a16="http://schemas.microsoft.com/office/drawing/2014/main" id="{C7451FE2-511A-4EBA-9E72-686BBCD36E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54525" y="2010810"/>
            <a:ext cx="4126375" cy="4162994"/>
          </a:xfrm>
          <a:prstGeom prst="rect">
            <a:avLst/>
          </a:prstGeom>
          <a:ln w="38100">
            <a:solidFill>
              <a:srgbClr val="7030A0"/>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92353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22" name="Picture 2" descr="Janesville Noon Lions Club | Janesville, Wisconsin">
            <a:extLst>
              <a:ext uri="{FF2B5EF4-FFF2-40B4-BE49-F238E27FC236}">
                <a16:creationId xmlns:a16="http://schemas.microsoft.com/office/drawing/2014/main" id="{3624B5A6-69D5-470B-AA66-0C93BF16B0D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529" r="27033" b="6562"/>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CDF70DA2-AD83-479A-BF92-7E493CE8CE9E}"/>
              </a:ext>
            </a:extLst>
          </p:cNvPr>
          <p:cNvSpPr>
            <a:spLocks noGrp="1"/>
          </p:cNvSpPr>
          <p:nvPr>
            <p:ph type="title"/>
          </p:nvPr>
        </p:nvSpPr>
        <p:spPr>
          <a:xfrm>
            <a:off x="199175" y="1324080"/>
            <a:ext cx="7812709" cy="613210"/>
          </a:xfrm>
        </p:spPr>
        <p:txBody>
          <a:bodyPr vert="horz" lIns="91440" tIns="45720" rIns="91440" bIns="45720" rtlCol="0" anchor="b">
            <a:noAutofit/>
          </a:bodyPr>
          <a:lstStyle/>
          <a:p>
            <a:pPr defTabSz="914400"/>
            <a:r>
              <a:rPr lang="en-US" altLang="en-US" sz="3200" b="1" dirty="0">
                <a:solidFill>
                  <a:srgbClr val="002060"/>
                </a:solidFill>
                <a:effectLst>
                  <a:outerShdw blurRad="38100" dist="38100" dir="2700000" algn="tl">
                    <a:srgbClr val="000000">
                      <a:alpha val="43137"/>
                    </a:srgbClr>
                  </a:outerShdw>
                </a:effectLst>
                <a:latin typeface="+mn-lt"/>
                <a:ea typeface="+mn-ea"/>
                <a:cs typeface="+mn-cs"/>
              </a:rPr>
              <a:t>Summary: Be Prepared &amp; Keep it Simple</a:t>
            </a:r>
          </a:p>
        </p:txBody>
      </p:sp>
      <p:sp>
        <p:nvSpPr>
          <p:cNvPr id="75" name="Rectangle 74">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77" name="Rectangle 7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Text Placeholder 3">
            <a:extLst>
              <a:ext uri="{FF2B5EF4-FFF2-40B4-BE49-F238E27FC236}">
                <a16:creationId xmlns:a16="http://schemas.microsoft.com/office/drawing/2014/main" id="{FBE65FAD-D647-4C61-B93B-1E7D4FB140D4}"/>
              </a:ext>
            </a:extLst>
          </p:cNvPr>
          <p:cNvSpPr txBox="1">
            <a:spLocks/>
          </p:cNvSpPr>
          <p:nvPr/>
        </p:nvSpPr>
        <p:spPr>
          <a:xfrm>
            <a:off x="424815" y="2779222"/>
            <a:ext cx="6237242" cy="3374726"/>
          </a:xfrm>
          <a:prstGeom prst="rect">
            <a:avLst/>
          </a:prstGeom>
        </p:spPr>
        <p:txBody>
          <a:bodyPr>
            <a:normAutofit lnSpcReduction="10000"/>
          </a:bodyPr>
          <a:lstStyle>
            <a:lvl1pPr marL="228573" indent="-228573" algn="l" defTabSz="91428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18" indent="-228573" algn="l" defTabSz="91428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5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0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14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286"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a:lstStyle>
          <a:p>
            <a:pPr marL="342900" indent="-342900" defTabSz="457200">
              <a:lnSpc>
                <a:spcPct val="100000"/>
              </a:lnSpc>
              <a:buSzPct val="80000"/>
            </a:pPr>
            <a:r>
              <a:rPr lang="en-US" sz="3000" dirty="0">
                <a:solidFill>
                  <a:srgbClr val="002060"/>
                </a:solidFill>
              </a:rPr>
              <a:t>You’ve seen how to prepare your Club for New Lion recruitment</a:t>
            </a:r>
          </a:p>
          <a:p>
            <a:pPr marL="342900" indent="-342900" defTabSz="457200">
              <a:lnSpc>
                <a:spcPct val="100000"/>
              </a:lnSpc>
              <a:buSzPct val="80000"/>
            </a:pPr>
            <a:r>
              <a:rPr lang="en-US" sz="3000" dirty="0">
                <a:solidFill>
                  <a:srgbClr val="002060"/>
                </a:solidFill>
              </a:rPr>
              <a:t>You know how to make member recruitment a priority</a:t>
            </a:r>
          </a:p>
          <a:p>
            <a:pPr marL="342900" indent="-342900" defTabSz="457200">
              <a:lnSpc>
                <a:spcPct val="100000"/>
              </a:lnSpc>
              <a:buSzPct val="80000"/>
            </a:pPr>
            <a:r>
              <a:rPr lang="en-US" sz="3000" dirty="0">
                <a:solidFill>
                  <a:srgbClr val="002060"/>
                </a:solidFill>
              </a:rPr>
              <a:t>You can prepare your members and Club for a push for new member recruitment</a:t>
            </a:r>
          </a:p>
        </p:txBody>
      </p:sp>
    </p:spTree>
    <p:extLst>
      <p:ext uri="{BB962C8B-B14F-4D97-AF65-F5344CB8AC3E}">
        <p14:creationId xmlns:p14="http://schemas.microsoft.com/office/powerpoint/2010/main" val="3085625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oman Lion with other Lions in Panama.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1700" y="-657279"/>
            <a:ext cx="12281923" cy="8172557"/>
          </a:xfrm>
          <a:prstGeom prst="rect">
            <a:avLst/>
          </a:prstGeom>
        </p:spPr>
      </p:pic>
      <p:sp>
        <p:nvSpPr>
          <p:cNvPr id="10" name="Rectangle 9"/>
          <p:cNvSpPr/>
          <p:nvPr/>
        </p:nvSpPr>
        <p:spPr>
          <a:xfrm>
            <a:off x="-44964" y="-580197"/>
            <a:ext cx="12281923" cy="8095475"/>
          </a:xfrm>
          <a:prstGeom prst="rect">
            <a:avLst/>
          </a:prstGeom>
          <a:solidFill>
            <a:schemeClr val="tx1">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6228" tIns="63114" rIns="126228" bIns="63114" rtlCol="0" anchor="ctr"/>
          <a:lstStyle/>
          <a:p>
            <a:pPr algn="ctr" fontAlgn="base">
              <a:spcBef>
                <a:spcPct val="0"/>
              </a:spcBef>
              <a:spcAft>
                <a:spcPct val="0"/>
              </a:spcAft>
            </a:pPr>
            <a:endParaRPr lang="en-US" sz="2400" dirty="0">
              <a:solidFill>
                <a:prstClr val="white">
                  <a:alpha val="44000"/>
                </a:prstClr>
              </a:solidFill>
            </a:endParaRPr>
          </a:p>
        </p:txBody>
      </p:sp>
      <p:sp>
        <p:nvSpPr>
          <p:cNvPr id="11" name="Text Placeholder 2"/>
          <p:cNvSpPr txBox="1">
            <a:spLocks/>
          </p:cNvSpPr>
          <p:nvPr/>
        </p:nvSpPr>
        <p:spPr>
          <a:xfrm>
            <a:off x="0" y="3410345"/>
            <a:ext cx="12281923" cy="666038"/>
          </a:xfrm>
          <a:prstGeom prst="rect">
            <a:avLst/>
          </a:prstGeom>
        </p:spPr>
        <p:txBody>
          <a:bodyPr vert="horz" lIns="91426" tIns="45718" rIns="91426" bIns="45718" rtlCol="0" anchor="ctr"/>
          <a:lstStyle>
            <a:defPPr>
              <a:defRPr lang="en-US"/>
            </a:defPPr>
            <a:lvl1pPr marL="0" algn="ct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a:lstStyle>
          <a:p>
            <a:pPr fontAlgn="base">
              <a:lnSpc>
                <a:spcPct val="80000"/>
              </a:lnSpc>
              <a:spcBef>
                <a:spcPct val="0"/>
              </a:spcBef>
              <a:spcAft>
                <a:spcPct val="0"/>
              </a:spcAft>
            </a:pPr>
            <a:r>
              <a:rPr lang="en-US" sz="5300" dirty="0">
                <a:solidFill>
                  <a:srgbClr val="FFFFFF"/>
                </a:solidFill>
                <a:cs typeface="Open sans"/>
              </a:rPr>
              <a:t>Thank you</a:t>
            </a:r>
            <a:endParaRPr lang="en-US" sz="6400" b="1" dirty="0">
              <a:solidFill>
                <a:srgbClr val="FFFFFF"/>
              </a:solidFill>
              <a:cs typeface="Open sans"/>
            </a:endParaRPr>
          </a:p>
        </p:txBody>
      </p:sp>
      <p:sp>
        <p:nvSpPr>
          <p:cNvPr id="6" name="Rectangle 5"/>
          <p:cNvSpPr/>
          <p:nvPr/>
        </p:nvSpPr>
        <p:spPr>
          <a:xfrm>
            <a:off x="5112422" y="4202486"/>
            <a:ext cx="1933677" cy="97013"/>
          </a:xfrm>
          <a:prstGeom prst="rect">
            <a:avLst/>
          </a:prstGeom>
          <a:solidFill>
            <a:srgbClr val="FBC608"/>
          </a:solidFill>
          <a:ln>
            <a:noFill/>
          </a:ln>
          <a:effectLst/>
        </p:spPr>
        <p:style>
          <a:lnRef idx="1">
            <a:schemeClr val="accent1"/>
          </a:lnRef>
          <a:fillRef idx="3">
            <a:schemeClr val="accent1"/>
          </a:fillRef>
          <a:effectRef idx="2">
            <a:schemeClr val="accent1"/>
          </a:effectRef>
          <a:fontRef idx="minor">
            <a:schemeClr val="lt1"/>
          </a:fontRef>
        </p:style>
        <p:txBody>
          <a:bodyPr lIns="126228" tIns="63114" rIns="126228" bIns="63114" rtlCol="0" anchor="ctr"/>
          <a:lstStyle/>
          <a:p>
            <a:pPr algn="ctr" fontAlgn="base">
              <a:spcBef>
                <a:spcPct val="0"/>
              </a:spcBef>
              <a:spcAft>
                <a:spcPct val="0"/>
              </a:spcAft>
            </a:pPr>
            <a:endParaRPr lang="en-US" sz="2400" dirty="0">
              <a:solidFill>
                <a:prstClr val="white"/>
              </a:solidFill>
            </a:endParaRPr>
          </a:p>
        </p:txBody>
      </p:sp>
      <p:sp>
        <p:nvSpPr>
          <p:cNvPr id="7" name="TextBox 6">
            <a:extLst>
              <a:ext uri="{FF2B5EF4-FFF2-40B4-BE49-F238E27FC236}">
                <a16:creationId xmlns:a16="http://schemas.microsoft.com/office/drawing/2014/main" id="{8FDF6146-1F74-4FE5-93BE-2AA739C8D553}"/>
              </a:ext>
            </a:extLst>
          </p:cNvPr>
          <p:cNvSpPr txBox="1"/>
          <p:nvPr/>
        </p:nvSpPr>
        <p:spPr>
          <a:xfrm>
            <a:off x="-53332" y="4633374"/>
            <a:ext cx="12281923" cy="1569660"/>
          </a:xfrm>
          <a:prstGeom prst="rect">
            <a:avLst/>
          </a:prstGeom>
          <a:noFill/>
        </p:spPr>
        <p:txBody>
          <a:bodyPr wrap="square" rtlCol="0">
            <a:spAutoFit/>
          </a:bodyPr>
          <a:lstStyle/>
          <a:p>
            <a:pPr algn="ctr"/>
            <a:r>
              <a:rPr lang="en-US" sz="2400" b="1" dirty="0">
                <a:solidFill>
                  <a:schemeClr val="accent4">
                    <a:lumMod val="20000"/>
                    <a:lumOff val="80000"/>
                  </a:schemeClr>
                </a:solidFill>
                <a:effectLst>
                  <a:outerShdw blurRad="38100" dist="38100" dir="2700000" algn="tl">
                    <a:srgbClr val="000000">
                      <a:alpha val="43137"/>
                    </a:srgbClr>
                  </a:outerShdw>
                </a:effectLst>
              </a:rPr>
              <a:t>PDG Mark W. Roth</a:t>
            </a:r>
          </a:p>
          <a:p>
            <a:pPr algn="ctr"/>
            <a:r>
              <a:rPr lang="en-US" sz="2400" b="1" dirty="0">
                <a:solidFill>
                  <a:schemeClr val="accent4">
                    <a:lumMod val="20000"/>
                    <a:lumOff val="80000"/>
                  </a:schemeClr>
                </a:solidFill>
                <a:effectLst>
                  <a:outerShdw blurRad="38100" dist="38100" dir="2700000" algn="tl">
                    <a:srgbClr val="000000">
                      <a:alpha val="43137"/>
                    </a:srgbClr>
                  </a:outerShdw>
                </a:effectLst>
              </a:rPr>
              <a:t>MD2 – GMT Coordinator</a:t>
            </a:r>
          </a:p>
          <a:p>
            <a:pPr algn="ctr"/>
            <a:r>
              <a:rPr lang="en-US" sz="2400" b="1" dirty="0">
                <a:solidFill>
                  <a:schemeClr val="accent4">
                    <a:lumMod val="20000"/>
                    <a:lumOff val="80000"/>
                  </a:schemeClr>
                </a:solidFill>
                <a:effectLst>
                  <a:outerShdw blurRad="38100" dist="38100" dir="2700000" algn="tl">
                    <a:srgbClr val="000000">
                      <a:alpha val="43137"/>
                    </a:srgbClr>
                  </a:outerShdw>
                </a:effectLst>
                <a:hlinkClick r:id="rId4">
                  <a:extLst>
                    <a:ext uri="{A12FA001-AC4F-418D-AE19-62706E023703}">
                      <ahyp:hlinkClr xmlns:ahyp="http://schemas.microsoft.com/office/drawing/2018/hyperlinkcolor" val="tx"/>
                    </a:ext>
                  </a:extLst>
                </a:hlinkClick>
              </a:rPr>
              <a:t>MarkWRoth@aol.com</a:t>
            </a:r>
            <a:endParaRPr lang="en-US" sz="2400" b="1" dirty="0">
              <a:solidFill>
                <a:schemeClr val="accent4">
                  <a:lumMod val="20000"/>
                  <a:lumOff val="80000"/>
                </a:schemeClr>
              </a:solidFill>
              <a:effectLst>
                <a:outerShdw blurRad="38100" dist="38100" dir="2700000" algn="tl">
                  <a:srgbClr val="000000">
                    <a:alpha val="43137"/>
                  </a:srgbClr>
                </a:outerShdw>
              </a:effectLst>
            </a:endParaRPr>
          </a:p>
          <a:p>
            <a:pPr algn="ctr"/>
            <a:r>
              <a:rPr lang="en-US" sz="2400" b="1" dirty="0">
                <a:solidFill>
                  <a:schemeClr val="accent4">
                    <a:lumMod val="20000"/>
                    <a:lumOff val="80000"/>
                  </a:schemeClr>
                </a:solidFill>
                <a:effectLst>
                  <a:outerShdw blurRad="38100" dist="38100" dir="2700000" algn="tl">
                    <a:srgbClr val="000000">
                      <a:alpha val="43137"/>
                    </a:srgbClr>
                  </a:outerShdw>
                </a:effectLst>
              </a:rPr>
              <a:t>713.962.4194</a:t>
            </a:r>
          </a:p>
        </p:txBody>
      </p:sp>
    </p:spTree>
    <p:extLst>
      <p:ext uri="{BB962C8B-B14F-4D97-AF65-F5344CB8AC3E}">
        <p14:creationId xmlns:p14="http://schemas.microsoft.com/office/powerpoint/2010/main" val="32512129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1885</TotalTime>
  <Words>1373</Words>
  <Application>Microsoft Office PowerPoint</Application>
  <PresentationFormat>Widescreen</PresentationFormat>
  <Paragraphs>129</Paragraphs>
  <Slides>11</Slides>
  <Notes>11</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11</vt:i4>
      </vt:variant>
    </vt:vector>
  </HeadingPairs>
  <TitlesOfParts>
    <vt:vector size="16" baseType="lpstr">
      <vt:lpstr>Arial</vt:lpstr>
      <vt:lpstr>Calibri</vt:lpstr>
      <vt:lpstr>Calibri Light</vt:lpstr>
      <vt:lpstr>Office Theme</vt:lpstr>
      <vt:lpstr>1_Office Theme</vt:lpstr>
      <vt:lpstr>PowerPoint Presentation</vt:lpstr>
      <vt:lpstr>   Objectives</vt:lpstr>
      <vt:lpstr>   Preparing Your Club to Recruit</vt:lpstr>
      <vt:lpstr>   Planning is the Key to Success</vt:lpstr>
      <vt:lpstr>PowerPoint Presentation</vt:lpstr>
      <vt:lpstr>PowerPoint Presentation</vt:lpstr>
      <vt:lpstr>PowerPoint Presentation</vt:lpstr>
      <vt:lpstr>PowerPoint Presentation</vt:lpstr>
      <vt:lpstr>   Engage All Your Lions</vt:lpstr>
      <vt:lpstr>Summary: Be Prepared &amp; Keep it Simple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Roth</dc:creator>
  <cp:lastModifiedBy>Mark Roth</cp:lastModifiedBy>
  <cp:revision>16</cp:revision>
  <dcterms:created xsi:type="dcterms:W3CDTF">2021-01-22T05:57:09Z</dcterms:created>
  <dcterms:modified xsi:type="dcterms:W3CDTF">2021-02-01T16:51:13Z</dcterms:modified>
</cp:coreProperties>
</file>